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32" r:id="rId2"/>
  </p:sldMasterIdLst>
  <p:notesMasterIdLst>
    <p:notesMasterId r:id="rId23"/>
  </p:notesMasterIdLst>
  <p:handoutMasterIdLst>
    <p:handoutMasterId r:id="rId24"/>
  </p:handoutMasterIdLst>
  <p:sldIdLst>
    <p:sldId id="13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1794"/>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BF1A5B2-1995-4820-97F9-BF805B030C8F}"/>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(57)</a:t>
            </a:r>
          </a:p>
        </p:txBody>
      </p:sp>
      <p:sp>
        <p:nvSpPr>
          <p:cNvPr id="3" name="Date Placeholder 2">
            <a:extLst>
              <a:ext uri="{FF2B5EF4-FFF2-40B4-BE49-F238E27FC236}">
                <a16:creationId xmlns:a16="http://schemas.microsoft.com/office/drawing/2014/main" id="{279EEB62-FDD1-458B-9437-81A57CE60FFD}"/>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4/4/2021 pm</a:t>
            </a:r>
          </a:p>
        </p:txBody>
      </p:sp>
      <p:sp>
        <p:nvSpPr>
          <p:cNvPr id="4" name="Footer Placeholder 3">
            <a:extLst>
              <a:ext uri="{FF2B5EF4-FFF2-40B4-BE49-F238E27FC236}">
                <a16:creationId xmlns:a16="http://schemas.microsoft.com/office/drawing/2014/main" id="{0CEED4D9-7C2A-4D5A-86C6-343A219EF3B4}"/>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BAFFD41-0CD1-4B19-B7AA-F88625E59623}"/>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5D3E4BD6-4210-4B7E-9F1C-8CBCAE51AC54}"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581607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(57)</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4/4/2021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287A1941-6137-4155-8E67-FB3600D19030}" type="slidenum">
              <a:rPr lang="en-US" smtClean="0"/>
              <a:t>‹#›</a:t>
            </a:fld>
            <a:endParaRPr lang="en-US"/>
          </a:p>
        </p:txBody>
      </p:sp>
    </p:spTree>
    <p:extLst>
      <p:ext uri="{BB962C8B-B14F-4D97-AF65-F5344CB8AC3E}">
        <p14:creationId xmlns:p14="http://schemas.microsoft.com/office/powerpoint/2010/main" val="420994265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59B9A54-A4ED-440C-97C3-D234E2090E7F}"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3903873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9B9A54-A4ED-440C-97C3-D234E2090E7F}"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3478235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9B9A54-A4ED-440C-97C3-D234E2090E7F}"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3238580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149958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2048593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673026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1873714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30212734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25494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7611544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4240547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9B9A54-A4ED-440C-97C3-D234E2090E7F}"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2972278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41538484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13703937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8135208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21074271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2421926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1769277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8433193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17096051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8281688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9B9A54-A4ED-440C-97C3-D234E2090E7F}"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279812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9B9A54-A4ED-440C-97C3-D234E2090E7F}"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4221690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9B9A54-A4ED-440C-97C3-D234E2090E7F}" type="datetimeFigureOut">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1871514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59B9A54-A4ED-440C-97C3-D234E2090E7F}" type="datetimeFigureOut">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1211050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9B9A54-A4ED-440C-97C3-D234E2090E7F}" type="datetimeFigureOut">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1375612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9B9A54-A4ED-440C-97C3-D234E2090E7F}"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1739273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9B9A54-A4ED-440C-97C3-D234E2090E7F}"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57C19-7167-4943-8155-B067D3F629E1}" type="slidenum">
              <a:rPr lang="en-US" smtClean="0"/>
              <a:t>‹#›</a:t>
            </a:fld>
            <a:endParaRPr lang="en-US"/>
          </a:p>
        </p:txBody>
      </p:sp>
    </p:spTree>
    <p:extLst>
      <p:ext uri="{BB962C8B-B14F-4D97-AF65-F5344CB8AC3E}">
        <p14:creationId xmlns:p14="http://schemas.microsoft.com/office/powerpoint/2010/main" val="49690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9B9A54-A4ED-440C-97C3-D234E2090E7F}" type="datetimeFigureOut">
              <a:rPr lang="en-US" smtClean="0"/>
              <a:t>4/6/2021</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257C19-7167-4943-8155-B067D3F629E1}" type="slidenum">
              <a:rPr lang="en-US" smtClean="0"/>
              <a:t>‹#›</a:t>
            </a:fld>
            <a:endParaRPr lang="en-US"/>
          </a:p>
        </p:txBody>
      </p:sp>
    </p:spTree>
    <p:extLst>
      <p:ext uri="{BB962C8B-B14F-4D97-AF65-F5344CB8AC3E}">
        <p14:creationId xmlns:p14="http://schemas.microsoft.com/office/powerpoint/2010/main" val="16801498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9069621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April 4,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493538"/>
          </a:xfrm>
          <a:solidFill>
            <a:schemeClr val="bg1"/>
          </a:solidFill>
          <a:ln w="28575">
            <a:noFill/>
          </a:ln>
        </p:spPr>
        <p:txBody>
          <a:bodyPr>
            <a:spAutoFit/>
          </a:bodyPr>
          <a:lstStyle/>
          <a:p>
            <a:r>
              <a:rPr lang="en-US" dirty="0">
                <a:latin typeface="Arial Narrow" panose="020B0606020202030204" pitchFamily="34" charset="0"/>
              </a:rPr>
              <a:t>These martyrs seem to know the purpose for the “</a:t>
            </a:r>
            <a:r>
              <a:rPr lang="en-US" b="1" dirty="0">
                <a:latin typeface="Arial Narrow" panose="020B0606020202030204" pitchFamily="34" charset="0"/>
              </a:rPr>
              <a:t>bowls of wrath</a:t>
            </a:r>
            <a:r>
              <a:rPr lang="en-US" dirty="0">
                <a:latin typeface="Arial Narrow" panose="020B0606020202030204" pitchFamily="34" charset="0"/>
              </a:rPr>
              <a:t>.”</a:t>
            </a:r>
          </a:p>
          <a:p>
            <a:pPr>
              <a:spcBef>
                <a:spcPts val="1200"/>
              </a:spcBef>
            </a:pPr>
            <a:r>
              <a:rPr lang="en-US" dirty="0">
                <a:latin typeface="Arial Narrow" panose="020B0606020202030204" pitchFamily="34" charset="0"/>
              </a:rPr>
              <a:t>No longer seeking delay, they know the time of </a:t>
            </a:r>
            <a:r>
              <a:rPr lang="en-US" b="1" dirty="0">
                <a:latin typeface="Arial Narrow" panose="020B0606020202030204" pitchFamily="34" charset="0"/>
              </a:rPr>
              <a:t>God’s patience </a:t>
            </a:r>
            <a:r>
              <a:rPr lang="en-US" dirty="0">
                <a:latin typeface="Arial Narrow" panose="020B0606020202030204" pitchFamily="34" charset="0"/>
              </a:rPr>
              <a:t>is over!</a:t>
            </a:r>
          </a:p>
          <a:p>
            <a:pPr>
              <a:spcBef>
                <a:spcPts val="1200"/>
              </a:spcBef>
            </a:pPr>
            <a:r>
              <a:rPr lang="en-US" i="1" dirty="0">
                <a:latin typeface="Arial Narrow" panose="020B0606020202030204" pitchFamily="34" charset="0"/>
              </a:rPr>
              <a:t>“</a:t>
            </a:r>
            <a:r>
              <a:rPr lang="en-US" b="1" i="1" dirty="0">
                <a:latin typeface="Arial Narrow" panose="020B0606020202030204" pitchFamily="34" charset="0"/>
              </a:rPr>
              <a:t>For you alone are holy</a:t>
            </a:r>
            <a:r>
              <a:rPr lang="en-US" i="1" dirty="0">
                <a:latin typeface="Arial Narrow" panose="020B0606020202030204" pitchFamily="34" charset="0"/>
              </a:rPr>
              <a:t>.”</a:t>
            </a:r>
            <a:r>
              <a:rPr lang="en-US" dirty="0">
                <a:latin typeface="Arial Narrow" panose="020B0606020202030204" pitchFamily="34" charset="0"/>
              </a:rPr>
              <a:t> </a:t>
            </a:r>
            <a:r>
              <a:rPr lang="en-US" b="1" dirty="0">
                <a:latin typeface="Arial Narrow" panose="020B0606020202030204" pitchFamily="34" charset="0"/>
              </a:rPr>
              <a:t>Only God</a:t>
            </a:r>
            <a:r>
              <a:rPr lang="en-US" dirty="0">
                <a:latin typeface="Arial Narrow" panose="020B0606020202030204" pitchFamily="34" charset="0"/>
              </a:rPr>
              <a:t> – not the emperor – deserves praise and honor!</a:t>
            </a:r>
          </a:p>
          <a:p>
            <a:pPr>
              <a:spcBef>
                <a:spcPts val="1200"/>
              </a:spcBef>
            </a:pPr>
            <a:r>
              <a:rPr lang="en-US" dirty="0">
                <a:latin typeface="Arial Narrow" panose="020B0606020202030204" pitchFamily="34" charset="0"/>
              </a:rPr>
              <a:t>Evil carries with it the “</a:t>
            </a:r>
            <a:r>
              <a:rPr lang="en-US" b="1" dirty="0">
                <a:latin typeface="Arial Narrow" panose="020B0606020202030204" pitchFamily="34" charset="0"/>
              </a:rPr>
              <a:t>seeds</a:t>
            </a:r>
            <a:r>
              <a:rPr lang="en-US" dirty="0">
                <a:latin typeface="Arial Narrow" panose="020B0606020202030204" pitchFamily="34" charset="0"/>
              </a:rPr>
              <a:t>” of its own </a:t>
            </a:r>
            <a:r>
              <a:rPr lang="en-US" b="1" dirty="0">
                <a:latin typeface="Arial Narrow" panose="020B0606020202030204" pitchFamily="34" charset="0"/>
              </a:rPr>
              <a:t>destruction</a:t>
            </a:r>
            <a:r>
              <a:rPr lang="en-US" dirty="0">
                <a:latin typeface="Arial Narrow" panose="020B0606020202030204" pitchFamily="34" charset="0"/>
              </a:rPr>
              <a:t> – it always has; it always will!</a:t>
            </a:r>
          </a:p>
        </p:txBody>
      </p:sp>
      <p:sp>
        <p:nvSpPr>
          <p:cNvPr id="5"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Song of Victory</a:t>
            </a:r>
            <a:r>
              <a:rPr lang="en-US" b="1" dirty="0">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A17D5713-9AFC-4C9E-B23A-D9953FF274A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194035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Compare: Philippians 2:10-11</a:t>
            </a:r>
          </a:p>
        </p:txBody>
      </p:sp>
      <p:pic>
        <p:nvPicPr>
          <p:cNvPr id="4" name="Content Placeholder 3"/>
          <p:cNvPicPr>
            <a:picLocks noGrp="1" noChangeAspect="1" noChangeArrowheads="1"/>
          </p:cNvPicPr>
          <p:nvPr>
            <p:ph idx="1"/>
          </p:nvPr>
        </p:nvPicPr>
        <p:blipFill>
          <a:blip r:embed="rId2"/>
          <a:srcRect/>
          <a:stretch>
            <a:fillRect/>
          </a:stretch>
        </p:blipFill>
        <p:spPr bwMode="auto">
          <a:xfrm>
            <a:off x="685800" y="1600202"/>
            <a:ext cx="7772400" cy="5133973"/>
          </a:xfrm>
          <a:prstGeom prst="rect">
            <a:avLst/>
          </a:prstGeom>
          <a:noFill/>
          <a:ln w="9525">
            <a:noFill/>
            <a:miter lim="800000"/>
            <a:headEnd/>
            <a:tailEnd/>
          </a:ln>
        </p:spPr>
      </p:pic>
      <p:sp>
        <p:nvSpPr>
          <p:cNvPr id="5" name="TextBox 4"/>
          <p:cNvSpPr txBox="1"/>
          <p:nvPr/>
        </p:nvSpPr>
        <p:spPr>
          <a:xfrm>
            <a:off x="1559478" y="1895573"/>
            <a:ext cx="5943600" cy="3539430"/>
          </a:xfrm>
          <a:prstGeom prst="rect">
            <a:avLst/>
          </a:prstGeom>
          <a:noFill/>
        </p:spPr>
        <p:txBody>
          <a:bodyPr wrap="square" rtlCol="0">
            <a:spAutoFit/>
          </a:bodyPr>
          <a:lstStyle/>
          <a:p>
            <a:pPr algn="ctr"/>
            <a:r>
              <a:rPr lang="en-US" sz="3200" i="1" dirty="0">
                <a:latin typeface="Arial Narrow" panose="020B0606020202030204" pitchFamily="34" charset="0"/>
              </a:rPr>
              <a:t>“</a:t>
            </a:r>
            <a:r>
              <a:rPr lang="en-US" sz="3200" b="1" i="1" dirty="0">
                <a:latin typeface="Arial Narrow" panose="020B0606020202030204" pitchFamily="34" charset="0"/>
              </a:rPr>
              <a:t>that in the name of Jesus every knee should bow, of (things) in heaven and (things) on earth and (things) under the earth, and that every tongue should confess that Jesus Christ is Lord, to the glory of God the Father</a:t>
            </a:r>
            <a:r>
              <a:rPr lang="en-US" sz="3200" i="1" dirty="0">
                <a:latin typeface="Arial Narrow" panose="020B0606020202030204" pitchFamily="34" charset="0"/>
              </a:rPr>
              <a:t>.”</a:t>
            </a:r>
          </a:p>
        </p:txBody>
      </p:sp>
      <p:sp>
        <p:nvSpPr>
          <p:cNvPr id="6" name="Rectangle 5">
            <a:extLst>
              <a:ext uri="{FF2B5EF4-FFF2-40B4-BE49-F238E27FC236}">
                <a16:creationId xmlns:a16="http://schemas.microsoft.com/office/drawing/2014/main" id="{C30106ED-05E8-47F5-B6E3-3190EDAEAC52}"/>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128933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Revelation 15:5</a:t>
            </a:r>
          </a:p>
        </p:txBody>
      </p:sp>
      <p:pic>
        <p:nvPicPr>
          <p:cNvPr id="4" name="Content Placeholder 3"/>
          <p:cNvPicPr>
            <a:picLocks noGrp="1" noChangeAspect="1" noChangeArrowheads="1"/>
          </p:cNvPicPr>
          <p:nvPr>
            <p:ph idx="1"/>
          </p:nvPr>
        </p:nvPicPr>
        <p:blipFill>
          <a:blip r:embed="rId2"/>
          <a:srcRect/>
          <a:stretch>
            <a:fillRect/>
          </a:stretch>
        </p:blipFill>
        <p:spPr bwMode="auto">
          <a:xfrm>
            <a:off x="685800" y="1570039"/>
            <a:ext cx="7772400" cy="4525963"/>
          </a:xfrm>
          <a:prstGeom prst="rect">
            <a:avLst/>
          </a:prstGeom>
          <a:noFill/>
          <a:ln w="9525">
            <a:noFill/>
            <a:miter lim="800000"/>
            <a:headEnd/>
            <a:tailEnd/>
          </a:ln>
        </p:spPr>
      </p:pic>
      <p:sp>
        <p:nvSpPr>
          <p:cNvPr id="5" name="TextBox 4"/>
          <p:cNvSpPr txBox="1"/>
          <p:nvPr/>
        </p:nvSpPr>
        <p:spPr>
          <a:xfrm>
            <a:off x="1559478" y="1961561"/>
            <a:ext cx="5943600" cy="2862322"/>
          </a:xfrm>
          <a:prstGeom prst="rect">
            <a:avLst/>
          </a:prstGeom>
          <a:noFill/>
        </p:spPr>
        <p:txBody>
          <a:bodyPr wrap="square" rtlCol="0">
            <a:spAutoFit/>
          </a:bodyPr>
          <a:lstStyle/>
          <a:p>
            <a:pPr algn="ctr"/>
            <a:r>
              <a:rPr lang="en-US" sz="3600" i="1" dirty="0">
                <a:latin typeface="Arial" panose="020B0604020202020204" pitchFamily="34" charset="0"/>
                <a:cs typeface="Arial" panose="020B0604020202020204" pitchFamily="34" charset="0"/>
              </a:rPr>
              <a:t>“</a:t>
            </a:r>
            <a:r>
              <a:rPr lang="en-US" sz="3600" b="1" i="1" dirty="0">
                <a:latin typeface="Arial" panose="020B0604020202020204" pitchFamily="34" charset="0"/>
                <a:cs typeface="Arial" panose="020B0604020202020204" pitchFamily="34" charset="0"/>
              </a:rPr>
              <a:t>And after these things I saw, and the temple of the tabernacle of the testimony in heaven </a:t>
            </a:r>
            <a:r>
              <a:rPr lang="en-US" sz="3600" b="1" i="1" u="sng" dirty="0">
                <a:latin typeface="Arial" panose="020B0604020202020204" pitchFamily="34" charset="0"/>
                <a:cs typeface="Arial" panose="020B0604020202020204" pitchFamily="34" charset="0"/>
              </a:rPr>
              <a:t>was opened</a:t>
            </a:r>
            <a:r>
              <a:rPr lang="en-US" sz="3600" i="1" dirty="0">
                <a:latin typeface="Arial" panose="020B0604020202020204" pitchFamily="34" charset="0"/>
                <a:cs typeface="Arial" panose="020B0604020202020204" pitchFamily="34" charset="0"/>
              </a:rPr>
              <a:t>.”</a:t>
            </a:r>
          </a:p>
        </p:txBody>
      </p:sp>
      <p:sp>
        <p:nvSpPr>
          <p:cNvPr id="6" name="Rectangle 5">
            <a:extLst>
              <a:ext uri="{FF2B5EF4-FFF2-40B4-BE49-F238E27FC236}">
                <a16:creationId xmlns:a16="http://schemas.microsoft.com/office/drawing/2014/main" id="{E51787C1-14E6-414C-A201-1D32C76A07F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3715106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685800" y="1600202"/>
            <a:ext cx="7772400" cy="5257798"/>
          </a:xfrm>
          <a:prstGeom prst="rect">
            <a:avLst/>
          </a:prstGeom>
          <a:noFill/>
          <a:ln w="9525">
            <a:noFill/>
            <a:miter lim="800000"/>
            <a:headEnd/>
            <a:tailEnd/>
          </a:ln>
        </p:spPr>
      </p:pic>
      <p:sp>
        <p:nvSpPr>
          <p:cNvPr id="5" name="TextBox 4"/>
          <p:cNvSpPr txBox="1"/>
          <p:nvPr/>
        </p:nvSpPr>
        <p:spPr>
          <a:xfrm>
            <a:off x="1553354" y="1942705"/>
            <a:ext cx="5943600" cy="3539430"/>
          </a:xfrm>
          <a:prstGeom prst="rect">
            <a:avLst/>
          </a:prstGeom>
          <a:noFill/>
        </p:spPr>
        <p:txBody>
          <a:bodyPr wrap="square" rtlCol="0">
            <a:spAutoFit/>
          </a:bodyPr>
          <a:lstStyle/>
          <a:p>
            <a:pPr algn="ctr"/>
            <a:r>
              <a:rPr lang="en-US" sz="3200" i="1" dirty="0">
                <a:latin typeface="Arial" panose="020B0604020202020204" pitchFamily="34" charset="0"/>
                <a:cs typeface="Arial" panose="020B0604020202020204" pitchFamily="34" charset="0"/>
              </a:rPr>
              <a:t>“</a:t>
            </a:r>
            <a:r>
              <a:rPr lang="en-US" sz="3200" b="1" i="1" dirty="0">
                <a:latin typeface="Arial" panose="020B0604020202020204" pitchFamily="34" charset="0"/>
                <a:cs typeface="Arial" panose="020B0604020202020204" pitchFamily="34" charset="0"/>
              </a:rPr>
              <a:t>and there came out from the temple the </a:t>
            </a:r>
            <a:r>
              <a:rPr lang="en-US" sz="3200" b="1" i="1" u="sng" dirty="0">
                <a:latin typeface="Arial" panose="020B0604020202020204" pitchFamily="34" charset="0"/>
                <a:cs typeface="Arial" panose="020B0604020202020204" pitchFamily="34" charset="0"/>
              </a:rPr>
              <a:t>seven angels that had the seven plagues</a:t>
            </a:r>
            <a:r>
              <a:rPr lang="en-US" sz="3200" b="1" i="1" dirty="0">
                <a:latin typeface="Arial" panose="020B0604020202020204" pitchFamily="34" charset="0"/>
                <a:cs typeface="Arial" panose="020B0604020202020204" pitchFamily="34" charset="0"/>
              </a:rPr>
              <a:t>, arrayed with (precious) stone, pure (and) bright, and girt about their breasts with golden girdles</a:t>
            </a:r>
            <a:r>
              <a:rPr lang="en-US" sz="3200" i="1" dirty="0">
                <a:latin typeface="Arial" panose="020B0604020202020204" pitchFamily="34" charset="0"/>
                <a:cs typeface="Arial" panose="020B0604020202020204" pitchFamily="34" charset="0"/>
              </a:rPr>
              <a:t>.”</a:t>
            </a:r>
          </a:p>
        </p:txBody>
      </p:sp>
      <p:sp>
        <p:nvSpPr>
          <p:cNvPr id="6"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Revelation 15:6</a:t>
            </a:r>
          </a:p>
        </p:txBody>
      </p:sp>
      <p:sp>
        <p:nvSpPr>
          <p:cNvPr id="7" name="Rectangle 6">
            <a:extLst>
              <a:ext uri="{FF2B5EF4-FFF2-40B4-BE49-F238E27FC236}">
                <a16:creationId xmlns:a16="http://schemas.microsoft.com/office/drawing/2014/main" id="{6AE73E2D-9A30-4FD2-B233-5693E8B0BD2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686253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685800" y="1600202"/>
            <a:ext cx="7772400" cy="4676773"/>
          </a:xfrm>
          <a:prstGeom prst="rect">
            <a:avLst/>
          </a:prstGeom>
          <a:noFill/>
          <a:ln w="9525">
            <a:noFill/>
            <a:miter lim="800000"/>
            <a:headEnd/>
            <a:tailEnd/>
          </a:ln>
        </p:spPr>
      </p:pic>
      <p:sp>
        <p:nvSpPr>
          <p:cNvPr id="5" name="TextBox 4"/>
          <p:cNvSpPr txBox="1"/>
          <p:nvPr/>
        </p:nvSpPr>
        <p:spPr>
          <a:xfrm>
            <a:off x="1544008" y="2010267"/>
            <a:ext cx="5943600" cy="3046988"/>
          </a:xfrm>
          <a:prstGeom prst="rect">
            <a:avLst/>
          </a:prstGeom>
          <a:noFill/>
        </p:spPr>
        <p:txBody>
          <a:bodyPr wrap="square" rtlCol="0">
            <a:spAutoFit/>
          </a:bodyPr>
          <a:lstStyle/>
          <a:p>
            <a:pPr algn="ctr"/>
            <a:r>
              <a:rPr lang="en-US" sz="3200" i="1" dirty="0">
                <a:solidFill>
                  <a:srgbClr val="1F497D">
                    <a:lumMod val="50000"/>
                  </a:srgbClr>
                </a:solidFill>
                <a:latin typeface="Arial" panose="020B0604020202020204" pitchFamily="34" charset="0"/>
                <a:cs typeface="Arial" panose="020B0604020202020204" pitchFamily="34" charset="0"/>
              </a:rPr>
              <a:t>“</a:t>
            </a:r>
            <a:r>
              <a:rPr lang="en-US" sz="3200" b="1" i="1" dirty="0">
                <a:solidFill>
                  <a:srgbClr val="1F497D">
                    <a:lumMod val="50000"/>
                  </a:srgbClr>
                </a:solidFill>
                <a:latin typeface="Arial" panose="020B0604020202020204" pitchFamily="34" charset="0"/>
                <a:cs typeface="Arial" panose="020B0604020202020204" pitchFamily="34" charset="0"/>
              </a:rPr>
              <a:t>And one of the four living creatures gave unto the seven angels </a:t>
            </a:r>
            <a:r>
              <a:rPr lang="en-US" sz="3200" b="1" i="1" u="sng" dirty="0">
                <a:solidFill>
                  <a:srgbClr val="1F497D">
                    <a:lumMod val="50000"/>
                  </a:srgbClr>
                </a:solidFill>
                <a:latin typeface="Arial" panose="020B0604020202020204" pitchFamily="34" charset="0"/>
                <a:cs typeface="Arial" panose="020B0604020202020204" pitchFamily="34" charset="0"/>
              </a:rPr>
              <a:t>seven golden bowls full of the wrath</a:t>
            </a:r>
            <a:r>
              <a:rPr lang="en-US" sz="3200" b="1" i="1" dirty="0">
                <a:solidFill>
                  <a:srgbClr val="1F497D">
                    <a:lumMod val="50000"/>
                  </a:srgbClr>
                </a:solidFill>
                <a:latin typeface="Arial" panose="020B0604020202020204" pitchFamily="34" charset="0"/>
                <a:cs typeface="Arial" panose="020B0604020202020204" pitchFamily="34" charset="0"/>
              </a:rPr>
              <a:t> of God, who liveth for ever and ever</a:t>
            </a:r>
            <a:r>
              <a:rPr lang="en-US" sz="3200" i="1" dirty="0">
                <a:solidFill>
                  <a:srgbClr val="1F497D">
                    <a:lumMod val="50000"/>
                  </a:srgbClr>
                </a:solidFill>
                <a:latin typeface="Arial" panose="020B0604020202020204" pitchFamily="34" charset="0"/>
                <a:cs typeface="Arial" panose="020B0604020202020204" pitchFamily="34" charset="0"/>
              </a:rPr>
              <a:t>.”</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tx2">
                    <a:lumMod val="50000"/>
                  </a:schemeClr>
                </a:solidFill>
                <a:latin typeface="Arial" panose="020B0604020202020204" pitchFamily="34" charset="0"/>
                <a:cs typeface="Arial" panose="020B0604020202020204" pitchFamily="34" charset="0"/>
              </a:rPr>
              <a:t>Revelation 15:7</a:t>
            </a:r>
          </a:p>
        </p:txBody>
      </p:sp>
      <p:sp>
        <p:nvSpPr>
          <p:cNvPr id="7" name="Rectangle 6">
            <a:extLst>
              <a:ext uri="{FF2B5EF4-FFF2-40B4-BE49-F238E27FC236}">
                <a16:creationId xmlns:a16="http://schemas.microsoft.com/office/drawing/2014/main" id="{CE181FC2-FFAB-4F29-8B1B-D2EB32196FD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548808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685800" y="1600200"/>
            <a:ext cx="7772400" cy="5105400"/>
          </a:xfrm>
          <a:prstGeom prst="rect">
            <a:avLst/>
          </a:prstGeom>
          <a:noFill/>
          <a:ln w="9525">
            <a:noFill/>
            <a:miter lim="800000"/>
            <a:headEnd/>
            <a:tailEnd/>
          </a:ln>
        </p:spPr>
      </p:pic>
      <p:sp>
        <p:nvSpPr>
          <p:cNvPr id="5" name="TextBox 4"/>
          <p:cNvSpPr txBox="1"/>
          <p:nvPr/>
        </p:nvSpPr>
        <p:spPr>
          <a:xfrm>
            <a:off x="1555005" y="1886145"/>
            <a:ext cx="5943600" cy="3539430"/>
          </a:xfrm>
          <a:prstGeom prst="rect">
            <a:avLst/>
          </a:prstGeom>
          <a:noFill/>
        </p:spPr>
        <p:txBody>
          <a:bodyPr wrap="square" rtlCol="0">
            <a:spAutoFit/>
          </a:bodyPr>
          <a:lstStyle/>
          <a:p>
            <a:pPr algn="ctr"/>
            <a:r>
              <a:rPr lang="en-US" sz="3200" i="1" dirty="0">
                <a:solidFill>
                  <a:srgbClr val="1F497D">
                    <a:lumMod val="50000"/>
                  </a:srgbClr>
                </a:solidFill>
                <a:latin typeface="Arial" panose="020B0604020202020204" pitchFamily="34" charset="0"/>
                <a:cs typeface="Arial" panose="020B0604020202020204" pitchFamily="34" charset="0"/>
              </a:rPr>
              <a:t>“</a:t>
            </a:r>
            <a:r>
              <a:rPr lang="en-US" sz="3200" b="1" i="1" dirty="0">
                <a:solidFill>
                  <a:srgbClr val="1F497D">
                    <a:lumMod val="50000"/>
                  </a:srgbClr>
                </a:solidFill>
                <a:latin typeface="Arial" panose="020B0604020202020204" pitchFamily="34" charset="0"/>
                <a:cs typeface="Arial" panose="020B0604020202020204" pitchFamily="34" charset="0"/>
              </a:rPr>
              <a:t>And the temple was filled with smoke from the glory of God, and from his power; and none was able to enter into the temple, till the seven plagues of the seven angels should be finished</a:t>
            </a:r>
            <a:r>
              <a:rPr lang="en-US" sz="3200" i="1" dirty="0">
                <a:solidFill>
                  <a:srgbClr val="1F497D">
                    <a:lumMod val="50000"/>
                  </a:srgbClr>
                </a:solidFill>
                <a:latin typeface="Arial" panose="020B0604020202020204" pitchFamily="34" charset="0"/>
                <a:cs typeface="Arial" panose="020B0604020202020204" pitchFamily="34" charset="0"/>
              </a:rPr>
              <a:t>.”</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tx2">
                    <a:lumMod val="50000"/>
                  </a:schemeClr>
                </a:solidFill>
                <a:latin typeface="Arial" panose="020B0604020202020204" pitchFamily="34" charset="0"/>
                <a:cs typeface="Arial" panose="020B0604020202020204" pitchFamily="34" charset="0"/>
              </a:rPr>
              <a:t>Revelation 15:8</a:t>
            </a:r>
          </a:p>
        </p:txBody>
      </p:sp>
      <p:sp>
        <p:nvSpPr>
          <p:cNvPr id="7" name="Rectangle 6">
            <a:extLst>
              <a:ext uri="{FF2B5EF4-FFF2-40B4-BE49-F238E27FC236}">
                <a16:creationId xmlns:a16="http://schemas.microsoft.com/office/drawing/2014/main" id="{DD85826F-F0E1-43FA-9505-953153E5D12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1486334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68" y="575473"/>
            <a:ext cx="8974318" cy="754053"/>
          </a:xfrm>
        </p:spPr>
        <p:txBody>
          <a:bodyPr wrap="square">
            <a:spAutoFit/>
          </a:bodyPr>
          <a:lstStyle/>
          <a:p>
            <a:r>
              <a:rPr lang="en-US" sz="4300" b="1" u="sng" dirty="0">
                <a:latin typeface="Arial" panose="020B0604020202020204" pitchFamily="34" charset="0"/>
                <a:cs typeface="Arial" panose="020B0604020202020204" pitchFamily="34" charset="0"/>
              </a:rPr>
              <a:t>Commissioning the Seven Angels</a:t>
            </a:r>
          </a:p>
        </p:txBody>
      </p:sp>
      <p:sp>
        <p:nvSpPr>
          <p:cNvPr id="3" name="Content Placeholder 2"/>
          <p:cNvSpPr>
            <a:spLocks noGrp="1"/>
          </p:cNvSpPr>
          <p:nvPr>
            <p:ph idx="1"/>
          </p:nvPr>
        </p:nvSpPr>
        <p:spPr>
          <a:xfrm>
            <a:off x="457200" y="1676400"/>
            <a:ext cx="8229600" cy="4376583"/>
          </a:xfrm>
          <a:solidFill>
            <a:schemeClr val="bg1"/>
          </a:solidFill>
          <a:ln w="38100">
            <a:noFill/>
          </a:ln>
        </p:spPr>
        <p:txBody>
          <a:bodyPr>
            <a:spAutoFit/>
          </a:bodyPr>
          <a:lstStyle/>
          <a:p>
            <a:r>
              <a:rPr lang="en-US" dirty="0">
                <a:latin typeface="Arial" panose="020B0604020202020204" pitchFamily="34" charset="0"/>
                <a:cs typeface="Arial" panose="020B0604020202020204" pitchFamily="34" charset="0"/>
              </a:rPr>
              <a:t>The </a:t>
            </a:r>
            <a:r>
              <a:rPr lang="en-US" b="1" dirty="0">
                <a:latin typeface="Arial" panose="020B0604020202020204" pitchFamily="34" charset="0"/>
                <a:cs typeface="Arial" panose="020B0604020202020204" pitchFamily="34" charset="0"/>
              </a:rPr>
              <a:t>seven angels </a:t>
            </a:r>
            <a:r>
              <a:rPr lang="en-US" dirty="0">
                <a:latin typeface="Arial" panose="020B0604020202020204" pitchFamily="34" charset="0"/>
                <a:cs typeface="Arial" panose="020B0604020202020204" pitchFamily="34" charset="0"/>
              </a:rPr>
              <a:t>appeared …</a:t>
            </a:r>
          </a:p>
          <a:p>
            <a:pPr>
              <a:spcBef>
                <a:spcPts val="1200"/>
              </a:spcBef>
            </a:pPr>
            <a:r>
              <a:rPr lang="en-US" dirty="0">
                <a:latin typeface="Arial" panose="020B0604020202020204" pitchFamily="34" charset="0"/>
                <a:cs typeface="Arial" panose="020B0604020202020204" pitchFamily="34" charset="0"/>
              </a:rPr>
              <a:t>Where </a:t>
            </a:r>
            <a:r>
              <a:rPr lang="en-US" b="1" u="sng" dirty="0">
                <a:latin typeface="Arial" panose="020B0604020202020204" pitchFamily="34" charset="0"/>
                <a:cs typeface="Arial" panose="020B0604020202020204" pitchFamily="34" charset="0"/>
              </a:rPr>
              <a:t>were</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they?</a:t>
            </a:r>
          </a:p>
          <a:p>
            <a:pPr lvl="1"/>
            <a:r>
              <a:rPr lang="en-US" b="1" i="1" dirty="0">
                <a:latin typeface="Arial" panose="020B0604020202020204" pitchFamily="34" charset="0"/>
                <a:cs typeface="Arial" panose="020B0604020202020204" pitchFamily="34" charset="0"/>
              </a:rPr>
              <a:t>God’s inner sanctuary</a:t>
            </a:r>
            <a:r>
              <a:rPr lang="en-US" i="1" dirty="0">
                <a:latin typeface="Arial" panose="020B0604020202020204" pitchFamily="34" charset="0"/>
                <a:cs typeface="Arial" panose="020B0604020202020204" pitchFamily="34" charset="0"/>
              </a:rPr>
              <a:t> – “</a:t>
            </a:r>
            <a:r>
              <a:rPr lang="en-US" b="1" i="1" dirty="0">
                <a:latin typeface="Arial" panose="020B0604020202020204" pitchFamily="34" charset="0"/>
                <a:cs typeface="Arial" panose="020B0604020202020204" pitchFamily="34" charset="0"/>
              </a:rPr>
              <a:t>temple</a:t>
            </a:r>
            <a:r>
              <a:rPr lang="en-US" i="1" dirty="0">
                <a:latin typeface="Arial" panose="020B0604020202020204" pitchFamily="34" charset="0"/>
                <a:cs typeface="Arial" panose="020B0604020202020204" pitchFamily="34" charset="0"/>
              </a:rPr>
              <a:t>”</a:t>
            </a:r>
          </a:p>
          <a:p>
            <a:pPr lvl="1"/>
            <a:r>
              <a:rPr lang="en-US" b="1" i="1" dirty="0">
                <a:latin typeface="Arial" panose="020B0604020202020204" pitchFamily="34" charset="0"/>
                <a:cs typeface="Arial" panose="020B0604020202020204" pitchFamily="34" charset="0"/>
              </a:rPr>
              <a:t>Came out from God’s presence</a:t>
            </a:r>
          </a:p>
          <a:p>
            <a:pPr>
              <a:spcBef>
                <a:spcPts val="1200"/>
              </a:spcBef>
            </a:pPr>
            <a:r>
              <a:rPr lang="en-US" dirty="0">
                <a:latin typeface="Arial" panose="020B0604020202020204" pitchFamily="34" charset="0"/>
                <a:cs typeface="Arial" panose="020B0604020202020204" pitchFamily="34" charset="0"/>
              </a:rPr>
              <a:t>How were they </a:t>
            </a:r>
            <a:r>
              <a:rPr lang="en-US" b="1" dirty="0">
                <a:latin typeface="Arial" panose="020B0604020202020204" pitchFamily="34" charset="0"/>
                <a:cs typeface="Arial" panose="020B0604020202020204" pitchFamily="34" charset="0"/>
              </a:rPr>
              <a:t>dressed</a:t>
            </a:r>
            <a:r>
              <a:rPr lang="en-US" dirty="0">
                <a:latin typeface="Arial" panose="020B0604020202020204" pitchFamily="34" charset="0"/>
                <a:cs typeface="Arial" panose="020B0604020202020204" pitchFamily="34" charset="0"/>
              </a:rPr>
              <a:t>?</a:t>
            </a:r>
          </a:p>
          <a:p>
            <a:pPr lvl="1"/>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White linen – clean and bright from serving God</a:t>
            </a:r>
            <a:r>
              <a:rPr lang="en-US" i="1" dirty="0">
                <a:latin typeface="Arial" panose="020B0604020202020204" pitchFamily="34" charset="0"/>
                <a:cs typeface="Arial" panose="020B0604020202020204" pitchFamily="34" charset="0"/>
              </a:rPr>
              <a:t>”</a:t>
            </a:r>
          </a:p>
          <a:p>
            <a:pPr lvl="1"/>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Girded in golden girdles</a:t>
            </a:r>
            <a:r>
              <a:rPr lang="en-US" i="1" dirty="0">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1EF05FDD-96B3-4453-8017-F23ADBC22D3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1521570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38701"/>
            <a:ext cx="8229600" cy="4893647"/>
          </a:xfrm>
          <a:solidFill>
            <a:schemeClr val="bg1"/>
          </a:solidFill>
          <a:ln w="38100">
            <a:noFill/>
          </a:ln>
        </p:spPr>
        <p:txBody>
          <a:bodyPr>
            <a:spAutoFit/>
          </a:bodyPr>
          <a:lstStyle/>
          <a:p>
            <a:r>
              <a:rPr lang="en-US" dirty="0">
                <a:latin typeface="Arial Narrow" panose="020B0606020202030204" pitchFamily="34" charset="0"/>
              </a:rPr>
              <a:t>The </a:t>
            </a:r>
            <a:r>
              <a:rPr lang="en-US" b="1" dirty="0">
                <a:latin typeface="Arial Narrow" panose="020B0606020202030204" pitchFamily="34" charset="0"/>
              </a:rPr>
              <a:t>seven angels </a:t>
            </a:r>
            <a:r>
              <a:rPr lang="en-US" dirty="0">
                <a:latin typeface="Arial Narrow" panose="020B0606020202030204" pitchFamily="34" charset="0"/>
              </a:rPr>
              <a:t>appeared …</a:t>
            </a:r>
          </a:p>
          <a:p>
            <a:pPr>
              <a:spcBef>
                <a:spcPts val="1200"/>
              </a:spcBef>
            </a:pPr>
            <a:r>
              <a:rPr lang="en-US" dirty="0">
                <a:latin typeface="Arial Narrow" panose="020B0606020202030204" pitchFamily="34" charset="0"/>
              </a:rPr>
              <a:t>What were they </a:t>
            </a:r>
            <a:r>
              <a:rPr lang="en-US" b="1" dirty="0">
                <a:latin typeface="Arial Narrow" panose="020B0606020202030204" pitchFamily="34" charset="0"/>
              </a:rPr>
              <a:t>given</a:t>
            </a:r>
            <a:r>
              <a:rPr lang="en-US" dirty="0">
                <a:latin typeface="Arial Narrow" panose="020B0606020202030204" pitchFamily="34" charset="0"/>
              </a:rPr>
              <a:t>?</a:t>
            </a:r>
          </a:p>
          <a:p>
            <a:pPr lvl="1"/>
            <a:r>
              <a:rPr lang="en-US" b="1" i="1" dirty="0">
                <a:latin typeface="Arial Narrow" panose="020B0606020202030204" pitchFamily="34" charset="0"/>
              </a:rPr>
              <a:t>Each received a golden bowl</a:t>
            </a:r>
            <a:r>
              <a:rPr lang="en-US" i="1" dirty="0">
                <a:latin typeface="Arial Narrow" panose="020B0606020202030204" pitchFamily="34" charset="0"/>
              </a:rPr>
              <a:t> “</a:t>
            </a:r>
            <a:r>
              <a:rPr lang="en-US" b="1" i="1" dirty="0">
                <a:latin typeface="Arial Narrow" panose="020B0606020202030204" pitchFamily="34" charset="0"/>
              </a:rPr>
              <a:t>full of the wrath of God</a:t>
            </a:r>
            <a:r>
              <a:rPr lang="en-US" i="1" dirty="0">
                <a:latin typeface="Arial Narrow" panose="020B0606020202030204" pitchFamily="34" charset="0"/>
              </a:rPr>
              <a:t>” </a:t>
            </a:r>
            <a:r>
              <a:rPr lang="en-US" b="1" i="1" dirty="0">
                <a:latin typeface="Arial Narrow" panose="020B0606020202030204" pitchFamily="34" charset="0"/>
              </a:rPr>
              <a:t>(total)</a:t>
            </a:r>
          </a:p>
          <a:p>
            <a:pPr lvl="1"/>
            <a:r>
              <a:rPr lang="en-US" b="1" i="1" dirty="0">
                <a:latin typeface="Arial Narrow" panose="020B0606020202030204" pitchFamily="34" charset="0"/>
              </a:rPr>
              <a:t>Given to each by one of the living creatures</a:t>
            </a:r>
          </a:p>
          <a:p>
            <a:pPr>
              <a:spcBef>
                <a:spcPts val="1200"/>
              </a:spcBef>
            </a:pPr>
            <a:r>
              <a:rPr lang="en-US" dirty="0">
                <a:latin typeface="Arial Narrow" panose="020B0606020202030204" pitchFamily="34" charset="0"/>
              </a:rPr>
              <a:t>The </a:t>
            </a:r>
            <a:r>
              <a:rPr lang="en-US" b="1" dirty="0">
                <a:latin typeface="Arial Narrow" panose="020B0606020202030204" pitchFamily="34" charset="0"/>
              </a:rPr>
              <a:t>smoking temple</a:t>
            </a:r>
          </a:p>
          <a:p>
            <a:pPr lvl="1"/>
            <a:r>
              <a:rPr lang="en-US" b="1" i="1" dirty="0">
                <a:latin typeface="Arial Narrow" panose="020B0606020202030204" pitchFamily="34" charset="0"/>
              </a:rPr>
              <a:t>Solemnity of the occasion</a:t>
            </a:r>
          </a:p>
          <a:p>
            <a:pPr lvl="1"/>
            <a:r>
              <a:rPr lang="en-US" b="1" i="1" dirty="0">
                <a:latin typeface="Arial Narrow" panose="020B0606020202030204" pitchFamily="34" charset="0"/>
              </a:rPr>
              <a:t>No more opportunity to repent</a:t>
            </a:r>
          </a:p>
          <a:p>
            <a:pPr lvl="1"/>
            <a:r>
              <a:rPr lang="en-US" b="1" i="1" dirty="0">
                <a:latin typeface="Arial Narrow" panose="020B0606020202030204" pitchFamily="34" charset="0"/>
              </a:rPr>
              <a:t>No more mediation – judgment accomplished!</a:t>
            </a:r>
          </a:p>
        </p:txBody>
      </p:sp>
      <p:sp>
        <p:nvSpPr>
          <p:cNvPr id="4" name="Rectangle 3">
            <a:extLst>
              <a:ext uri="{FF2B5EF4-FFF2-40B4-BE49-F238E27FC236}">
                <a16:creationId xmlns:a16="http://schemas.microsoft.com/office/drawing/2014/main" id="{EA128B3E-BEA3-4016-8EDE-86ECC4C8625E}"/>
              </a:ext>
            </a:extLst>
          </p:cNvPr>
          <p:cNvSpPr/>
          <p:nvPr/>
        </p:nvSpPr>
        <p:spPr bwMode="auto">
          <a:xfrm>
            <a:off x="0" y="-26393"/>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
        <p:nvSpPr>
          <p:cNvPr id="7" name="Title 1">
            <a:extLst>
              <a:ext uri="{FF2B5EF4-FFF2-40B4-BE49-F238E27FC236}">
                <a16:creationId xmlns:a16="http://schemas.microsoft.com/office/drawing/2014/main" id="{154C456B-CB04-4823-9747-657392DF1161}"/>
              </a:ext>
            </a:extLst>
          </p:cNvPr>
          <p:cNvSpPr>
            <a:spLocks noGrp="1"/>
          </p:cNvSpPr>
          <p:nvPr>
            <p:ph type="title"/>
          </p:nvPr>
        </p:nvSpPr>
        <p:spPr>
          <a:xfrm>
            <a:off x="94268" y="575473"/>
            <a:ext cx="8974318" cy="754053"/>
          </a:xfrm>
        </p:spPr>
        <p:txBody>
          <a:bodyPr wrap="square">
            <a:spAutoFit/>
          </a:bodyPr>
          <a:lstStyle/>
          <a:p>
            <a:r>
              <a:rPr lang="en-US" sz="4300" b="1" u="sng" dirty="0">
                <a:latin typeface="Arial" panose="020B0604020202020204" pitchFamily="34" charset="0"/>
                <a:cs typeface="Arial" panose="020B0604020202020204" pitchFamily="34" charset="0"/>
              </a:rPr>
              <a:t>Commissioning the Seven Angels</a:t>
            </a:r>
          </a:p>
        </p:txBody>
      </p:sp>
    </p:spTree>
    <p:extLst>
      <p:ext uri="{BB962C8B-B14F-4D97-AF65-F5344CB8AC3E}">
        <p14:creationId xmlns:p14="http://schemas.microsoft.com/office/powerpoint/2010/main" val="325277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p:cTn id="2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5" end="5"/>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6" end="6"/>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p:cTn id="3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29076"/>
            <a:ext cx="8229600" cy="4844403"/>
          </a:xfrm>
          <a:solidFill>
            <a:schemeClr val="bg1"/>
          </a:solidFill>
          <a:ln w="38100">
            <a:noFill/>
          </a:ln>
        </p:spPr>
        <p:txBody>
          <a:bodyPr>
            <a:spAutoFit/>
          </a:bodyPr>
          <a:lstStyle/>
          <a:p>
            <a:r>
              <a:rPr lang="en-US" dirty="0">
                <a:latin typeface="Arial Narrow" panose="020B0606020202030204" pitchFamily="34" charset="0"/>
              </a:rPr>
              <a:t>Christ’s overthrow of Rome is seen as a </a:t>
            </a:r>
            <a:r>
              <a:rPr lang="en-US" b="1" dirty="0">
                <a:latin typeface="Arial Narrow" panose="020B0606020202030204" pitchFamily="34" charset="0"/>
              </a:rPr>
              <a:t>judgment from God</a:t>
            </a:r>
            <a:r>
              <a:rPr lang="en-US" dirty="0">
                <a:latin typeface="Arial Narrow" panose="020B0606020202030204" pitchFamily="34" charset="0"/>
              </a:rPr>
              <a:t> – not an accident.</a:t>
            </a:r>
          </a:p>
          <a:p>
            <a:r>
              <a:rPr lang="en-US" dirty="0">
                <a:latin typeface="Arial Narrow" panose="020B0606020202030204" pitchFamily="34" charset="0"/>
              </a:rPr>
              <a:t>Angels appeared – pure and spotless – dressed in beautiful apparel due to the </a:t>
            </a:r>
            <a:r>
              <a:rPr lang="en-US" b="1" dirty="0">
                <a:latin typeface="Arial Narrow" panose="020B0606020202030204" pitchFamily="34" charset="0"/>
              </a:rPr>
              <a:t>holiness of their mission.</a:t>
            </a:r>
          </a:p>
          <a:p>
            <a:pPr lvl="1"/>
            <a:r>
              <a:rPr lang="en-US" dirty="0">
                <a:latin typeface="Arial Narrow" panose="020B0606020202030204" pitchFamily="34" charset="0"/>
              </a:rPr>
              <a:t>They executed </a:t>
            </a:r>
            <a:r>
              <a:rPr lang="en-US" b="1" dirty="0">
                <a:latin typeface="Arial Narrow" panose="020B0606020202030204" pitchFamily="34" charset="0"/>
              </a:rPr>
              <a:t>God’s wrath </a:t>
            </a:r>
            <a:r>
              <a:rPr lang="en-US" dirty="0">
                <a:latin typeface="Arial Narrow" panose="020B0606020202030204" pitchFamily="34" charset="0"/>
              </a:rPr>
              <a:t>on the evil doers</a:t>
            </a:r>
          </a:p>
          <a:p>
            <a:r>
              <a:rPr lang="en-US" b="1" dirty="0">
                <a:latin typeface="Arial Narrow" panose="020B0606020202030204" pitchFamily="34" charset="0"/>
              </a:rPr>
              <a:t>Four living creatures </a:t>
            </a:r>
            <a:r>
              <a:rPr lang="en-US" dirty="0">
                <a:latin typeface="Arial Narrow" panose="020B0606020202030204" pitchFamily="34" charset="0"/>
              </a:rPr>
              <a:t>delivered the seven bowls of wrath to the angels.</a:t>
            </a:r>
          </a:p>
          <a:p>
            <a:r>
              <a:rPr lang="en-US" dirty="0">
                <a:latin typeface="Arial Narrow" panose="020B0606020202030204" pitchFamily="34" charset="0"/>
              </a:rPr>
              <a:t>God’s wrath is as </a:t>
            </a:r>
            <a:r>
              <a:rPr lang="en-US" b="1" dirty="0">
                <a:latin typeface="Arial Narrow" panose="020B0606020202030204" pitchFamily="34" charset="0"/>
              </a:rPr>
              <a:t>pure</a:t>
            </a:r>
            <a:r>
              <a:rPr lang="en-US" dirty="0">
                <a:latin typeface="Arial Narrow" panose="020B0606020202030204" pitchFamily="34" charset="0"/>
              </a:rPr>
              <a:t> as His love!</a:t>
            </a:r>
          </a:p>
        </p:txBody>
      </p:sp>
      <p:sp>
        <p:nvSpPr>
          <p:cNvPr id="4" name="Rectangle 3">
            <a:extLst>
              <a:ext uri="{FF2B5EF4-FFF2-40B4-BE49-F238E27FC236}">
                <a16:creationId xmlns:a16="http://schemas.microsoft.com/office/drawing/2014/main" id="{59E97837-F0F2-4CDD-9BA0-93BACDAF6A9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
        <p:nvSpPr>
          <p:cNvPr id="7" name="Title 1">
            <a:extLst>
              <a:ext uri="{FF2B5EF4-FFF2-40B4-BE49-F238E27FC236}">
                <a16:creationId xmlns:a16="http://schemas.microsoft.com/office/drawing/2014/main" id="{7F63E3D8-E3B4-46DB-A151-10470E2E1672}"/>
              </a:ext>
            </a:extLst>
          </p:cNvPr>
          <p:cNvSpPr>
            <a:spLocks noGrp="1"/>
          </p:cNvSpPr>
          <p:nvPr>
            <p:ph type="title"/>
          </p:nvPr>
        </p:nvSpPr>
        <p:spPr>
          <a:xfrm>
            <a:off x="94268" y="575473"/>
            <a:ext cx="8974318" cy="754053"/>
          </a:xfrm>
        </p:spPr>
        <p:txBody>
          <a:bodyPr wrap="square">
            <a:spAutoFit/>
          </a:bodyPr>
          <a:lstStyle/>
          <a:p>
            <a:r>
              <a:rPr lang="en-US" sz="4300" b="1" u="sng" dirty="0">
                <a:latin typeface="Arial" panose="020B0604020202020204" pitchFamily="34" charset="0"/>
                <a:cs typeface="Arial" panose="020B0604020202020204" pitchFamily="34" charset="0"/>
              </a:rPr>
              <a:t>Commissioning the Seven Angels</a:t>
            </a:r>
          </a:p>
        </p:txBody>
      </p:sp>
    </p:spTree>
    <p:extLst>
      <p:ext uri="{BB962C8B-B14F-4D97-AF65-F5344CB8AC3E}">
        <p14:creationId xmlns:p14="http://schemas.microsoft.com/office/powerpoint/2010/main" val="521886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7825"/>
            <a:ext cx="8229600" cy="4795159"/>
          </a:xfrm>
          <a:solidFill>
            <a:schemeClr val="bg1"/>
          </a:solidFill>
          <a:ln w="38100">
            <a:noFill/>
          </a:ln>
        </p:spPr>
        <p:txBody>
          <a:bodyPr>
            <a:spAutoFit/>
          </a:bodyPr>
          <a:lstStyle/>
          <a:p>
            <a:r>
              <a:rPr lang="en-US" dirty="0">
                <a:latin typeface="Arial Narrow" panose="020B0606020202030204" pitchFamily="34" charset="0"/>
              </a:rPr>
              <a:t>God’s wrath “</a:t>
            </a:r>
            <a:r>
              <a:rPr lang="en-US" b="1" dirty="0">
                <a:latin typeface="Arial Narrow" panose="020B0606020202030204" pitchFamily="34" charset="0"/>
              </a:rPr>
              <a:t>poured out</a:t>
            </a:r>
            <a:r>
              <a:rPr lang="en-US" dirty="0">
                <a:latin typeface="Arial Narrow" panose="020B0606020202030204" pitchFamily="34" charset="0"/>
              </a:rPr>
              <a:t>.”</a:t>
            </a:r>
          </a:p>
          <a:p>
            <a:pPr lvl="1">
              <a:spcBef>
                <a:spcPts val="0"/>
              </a:spcBef>
            </a:pPr>
            <a:r>
              <a:rPr lang="en-US" b="1" dirty="0">
                <a:latin typeface="Arial Narrow" panose="020B0606020202030204" pitchFamily="34" charset="0"/>
              </a:rPr>
              <a:t>Hosea 5:10; Romans 9:22</a:t>
            </a:r>
          </a:p>
          <a:p>
            <a:r>
              <a:rPr lang="en-US" dirty="0">
                <a:latin typeface="Arial Narrow" panose="020B0606020202030204" pitchFamily="34" charset="0"/>
              </a:rPr>
              <a:t>The sanctuary filled with </a:t>
            </a:r>
            <a:r>
              <a:rPr lang="en-US" b="1" dirty="0">
                <a:latin typeface="Arial Narrow" panose="020B0606020202030204" pitchFamily="34" charset="0"/>
              </a:rPr>
              <a:t>smoke</a:t>
            </a:r>
            <a:r>
              <a:rPr lang="en-US" dirty="0">
                <a:latin typeface="Arial Narrow" panose="020B0606020202030204" pitchFamily="34" charset="0"/>
              </a:rPr>
              <a:t> from the glory of God’s power!</a:t>
            </a:r>
          </a:p>
          <a:p>
            <a:r>
              <a:rPr lang="en-US" dirty="0">
                <a:latin typeface="Arial Narrow" panose="020B0606020202030204" pitchFamily="34" charset="0"/>
              </a:rPr>
              <a:t>The smoke symbolized </a:t>
            </a:r>
            <a:r>
              <a:rPr lang="en-US" b="1" dirty="0">
                <a:latin typeface="Arial Narrow" panose="020B0606020202030204" pitchFamily="34" charset="0"/>
              </a:rPr>
              <a:t>divine majesty.</a:t>
            </a:r>
          </a:p>
          <a:p>
            <a:pPr lvl="1">
              <a:spcBef>
                <a:spcPts val="0"/>
              </a:spcBef>
            </a:pPr>
            <a:r>
              <a:rPr lang="en-US" b="1" dirty="0">
                <a:latin typeface="Arial Narrow" panose="020B0606020202030204" pitchFamily="34" charset="0"/>
              </a:rPr>
              <a:t>Exodus 19:11; 1 Kings 8:10,11; Isaiah 6:4</a:t>
            </a:r>
          </a:p>
          <a:p>
            <a:r>
              <a:rPr lang="en-US" b="1" dirty="0">
                <a:latin typeface="Arial Narrow" panose="020B0606020202030204" pitchFamily="34" charset="0"/>
              </a:rPr>
              <a:t>God’s presence </a:t>
            </a:r>
            <a:r>
              <a:rPr lang="en-US" dirty="0">
                <a:latin typeface="Arial Narrow" panose="020B0606020202030204" pitchFamily="34" charset="0"/>
              </a:rPr>
              <a:t>in all His glory and power</a:t>
            </a:r>
          </a:p>
          <a:p>
            <a:r>
              <a:rPr lang="en-US" dirty="0">
                <a:latin typeface="Arial Narrow" panose="020B0606020202030204" pitchFamily="34" charset="0"/>
              </a:rPr>
              <a:t>He’ll carry out judgment against the </a:t>
            </a:r>
            <a:r>
              <a:rPr lang="en-US" b="1" dirty="0">
                <a:latin typeface="Arial Narrow" panose="020B0606020202030204" pitchFamily="34" charset="0"/>
              </a:rPr>
              <a:t>false</a:t>
            </a:r>
            <a:r>
              <a:rPr lang="en-US" dirty="0">
                <a:latin typeface="Arial Narrow" panose="020B0606020202030204" pitchFamily="34" charset="0"/>
              </a:rPr>
              <a:t> </a:t>
            </a:r>
            <a:r>
              <a:rPr lang="en-US" b="1" dirty="0">
                <a:latin typeface="Arial Narrow" panose="020B0606020202030204" pitchFamily="34" charset="0"/>
              </a:rPr>
              <a:t>prophet, the beast, </a:t>
            </a:r>
            <a:r>
              <a:rPr lang="en-US" dirty="0">
                <a:latin typeface="Arial Narrow" panose="020B0606020202030204" pitchFamily="34" charset="0"/>
              </a:rPr>
              <a:t>and those who </a:t>
            </a:r>
            <a:r>
              <a:rPr lang="en-US" b="1" dirty="0">
                <a:latin typeface="Arial Narrow" panose="020B0606020202030204" pitchFamily="34" charset="0"/>
              </a:rPr>
              <a:t>bear his mark</a:t>
            </a:r>
            <a:r>
              <a:rPr lang="en-US" dirty="0">
                <a:latin typeface="Arial Narrow" panose="020B0606020202030204" pitchFamily="34" charset="0"/>
              </a:rPr>
              <a:t>!</a:t>
            </a:r>
          </a:p>
        </p:txBody>
      </p:sp>
      <p:sp>
        <p:nvSpPr>
          <p:cNvPr id="4" name="Rectangle 3">
            <a:extLst>
              <a:ext uri="{FF2B5EF4-FFF2-40B4-BE49-F238E27FC236}">
                <a16:creationId xmlns:a16="http://schemas.microsoft.com/office/drawing/2014/main" id="{A9CB0AC9-CF46-4FBB-B6FE-662CCF6211C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
        <p:nvSpPr>
          <p:cNvPr id="7" name="Title 1">
            <a:extLst>
              <a:ext uri="{FF2B5EF4-FFF2-40B4-BE49-F238E27FC236}">
                <a16:creationId xmlns:a16="http://schemas.microsoft.com/office/drawing/2014/main" id="{01474190-AA1B-4000-90A7-0C96730396DD}"/>
              </a:ext>
            </a:extLst>
          </p:cNvPr>
          <p:cNvSpPr>
            <a:spLocks noGrp="1"/>
          </p:cNvSpPr>
          <p:nvPr>
            <p:ph type="title"/>
          </p:nvPr>
        </p:nvSpPr>
        <p:spPr>
          <a:xfrm>
            <a:off x="94268" y="575473"/>
            <a:ext cx="8974318" cy="754053"/>
          </a:xfrm>
        </p:spPr>
        <p:txBody>
          <a:bodyPr wrap="square">
            <a:spAutoFit/>
          </a:bodyPr>
          <a:lstStyle/>
          <a:p>
            <a:r>
              <a:rPr lang="en-US" sz="4300" b="1" u="sng" dirty="0">
                <a:latin typeface="Arial" panose="020B0604020202020204" pitchFamily="34" charset="0"/>
                <a:cs typeface="Arial" panose="020B0604020202020204" pitchFamily="34" charset="0"/>
              </a:rPr>
              <a:t>Commissioning the Seven Angels</a:t>
            </a:r>
          </a:p>
        </p:txBody>
      </p:sp>
    </p:spTree>
    <p:extLst>
      <p:ext uri="{BB962C8B-B14F-4D97-AF65-F5344CB8AC3E}">
        <p14:creationId xmlns:p14="http://schemas.microsoft.com/office/powerpoint/2010/main" val="695006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heel(1)">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heel(1)">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647426"/>
          </a:xfrm>
          <a:solidFill>
            <a:schemeClr val="bg1"/>
          </a:solidFill>
          <a:ln w="38100">
            <a:noFill/>
          </a:ln>
        </p:spPr>
        <p:txBody>
          <a:bodyPr>
            <a:spAutoFit/>
          </a:bodyPr>
          <a:lstStyle/>
          <a:p>
            <a:r>
              <a:rPr lang="en-US" dirty="0">
                <a:latin typeface="Arial Narrow" panose="020B0606020202030204" pitchFamily="34" charset="0"/>
              </a:rPr>
              <a:t>John lets us know that we are nearing the </a:t>
            </a:r>
            <a:r>
              <a:rPr lang="en-US" b="1" dirty="0">
                <a:latin typeface="Arial Narrow" panose="020B0606020202030204" pitchFamily="34" charset="0"/>
              </a:rPr>
              <a:t>climactic events </a:t>
            </a:r>
            <a:r>
              <a:rPr lang="en-US" dirty="0">
                <a:latin typeface="Arial Narrow" panose="020B0606020202030204" pitchFamily="34" charset="0"/>
              </a:rPr>
              <a:t>that round out the drama …</a:t>
            </a:r>
          </a:p>
          <a:p>
            <a:pPr>
              <a:spcBef>
                <a:spcPts val="1200"/>
              </a:spcBef>
            </a:pPr>
            <a:r>
              <a:rPr lang="en-US" dirty="0">
                <a:latin typeface="Arial Narrow" panose="020B0606020202030204" pitchFamily="34" charset="0"/>
              </a:rPr>
              <a:t>God’s seven angels are </a:t>
            </a:r>
            <a:r>
              <a:rPr lang="en-US" i="1" dirty="0">
                <a:latin typeface="Arial Narrow" panose="020B0606020202030204" pitchFamily="34" charset="0"/>
              </a:rPr>
              <a:t>“</a:t>
            </a:r>
            <a:r>
              <a:rPr lang="en-US" b="1" i="1" dirty="0">
                <a:latin typeface="Arial Narrow" panose="020B0606020202030204" pitchFamily="34" charset="0"/>
              </a:rPr>
              <a:t>holding the last seven plagues</a:t>
            </a:r>
            <a:r>
              <a:rPr lang="en-US" i="1" dirty="0">
                <a:latin typeface="Arial Narrow" panose="020B0606020202030204" pitchFamily="34" charset="0"/>
              </a:rPr>
              <a:t>” </a:t>
            </a:r>
            <a:r>
              <a:rPr lang="en-US" dirty="0">
                <a:latin typeface="Arial Narrow" panose="020B0606020202030204" pitchFamily="34" charset="0"/>
              </a:rPr>
              <a:t>of the Apocalypse.</a:t>
            </a:r>
          </a:p>
          <a:p>
            <a:pPr>
              <a:spcBef>
                <a:spcPts val="1200"/>
              </a:spcBef>
            </a:pPr>
            <a:r>
              <a:rPr lang="en-US" dirty="0">
                <a:latin typeface="Arial Narrow" panose="020B0606020202030204" pitchFamily="34" charset="0"/>
              </a:rPr>
              <a:t>Rome’s </a:t>
            </a:r>
            <a:r>
              <a:rPr lang="en-US" b="1" dirty="0">
                <a:latin typeface="Arial Narrow" panose="020B0606020202030204" pitchFamily="34" charset="0"/>
              </a:rPr>
              <a:t>refusal to repent </a:t>
            </a:r>
            <a:r>
              <a:rPr lang="en-US" dirty="0">
                <a:latin typeface="Arial Narrow" panose="020B0606020202030204" pitchFamily="34" charset="0"/>
              </a:rPr>
              <a:t>left God with no alterative.</a:t>
            </a:r>
          </a:p>
          <a:p>
            <a:pPr>
              <a:spcBef>
                <a:spcPts val="1200"/>
              </a:spcBef>
            </a:pPr>
            <a:r>
              <a:rPr lang="en-US" dirty="0">
                <a:latin typeface="Arial Narrow" panose="020B0606020202030204" pitchFamily="34" charset="0"/>
              </a:rPr>
              <a:t>He will visit His </a:t>
            </a:r>
            <a:r>
              <a:rPr lang="en-US" b="1" dirty="0">
                <a:latin typeface="Arial Narrow" panose="020B0606020202030204" pitchFamily="34" charset="0"/>
              </a:rPr>
              <a:t>full wrath </a:t>
            </a:r>
            <a:r>
              <a:rPr lang="en-US" dirty="0">
                <a:latin typeface="Arial Narrow" panose="020B0606020202030204" pitchFamily="34" charset="0"/>
              </a:rPr>
              <a:t>on the nation.</a:t>
            </a:r>
          </a:p>
          <a:p>
            <a:pPr>
              <a:spcBef>
                <a:spcPts val="1200"/>
              </a:spcBef>
            </a:pPr>
            <a:r>
              <a:rPr lang="en-US" dirty="0">
                <a:latin typeface="Arial Narrow" panose="020B0606020202030204" pitchFamily="34" charset="0"/>
              </a:rPr>
              <a:t>His wrath will be </a:t>
            </a:r>
            <a:r>
              <a:rPr lang="en-US" i="1" dirty="0">
                <a:latin typeface="Arial Narrow" panose="020B0606020202030204" pitchFamily="34" charset="0"/>
              </a:rPr>
              <a:t>“</a:t>
            </a:r>
            <a:r>
              <a:rPr lang="en-US" b="1" i="1" dirty="0">
                <a:latin typeface="Arial Narrow" panose="020B0606020202030204" pitchFamily="34" charset="0"/>
              </a:rPr>
              <a:t>finished</a:t>
            </a:r>
            <a:r>
              <a:rPr lang="en-US" i="1" dirty="0">
                <a:latin typeface="Arial Narrow" panose="020B0606020202030204" pitchFamily="34" charset="0"/>
              </a:rPr>
              <a:t>.”</a:t>
            </a:r>
          </a:p>
        </p:txBody>
      </p:sp>
      <p:sp>
        <p:nvSpPr>
          <p:cNvPr id="5"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Another Angel</a:t>
            </a:r>
            <a:endParaRPr lang="en-US" b="1"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8C1C272A-8869-4A33-BADC-F49659BBB90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13569116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67" y="1336931"/>
            <a:ext cx="8974317" cy="5447645"/>
          </a:xfrm>
          <a:solidFill>
            <a:schemeClr val="bg1"/>
          </a:solidFill>
          <a:ln w="38100">
            <a:noFill/>
          </a:ln>
        </p:spPr>
        <p:txBody>
          <a:bodyPr wrap="square">
            <a:spAutoFit/>
          </a:bodyPr>
          <a:lstStyle/>
          <a:p>
            <a:pPr>
              <a:spcBef>
                <a:spcPts val="0"/>
              </a:spcBef>
            </a:pPr>
            <a:r>
              <a:rPr lang="en-US" dirty="0">
                <a:latin typeface="Arial" panose="020B0604020202020204" pitchFamily="34" charset="0"/>
                <a:cs typeface="Arial" panose="020B0604020202020204" pitchFamily="34" charset="0"/>
              </a:rPr>
              <a:t>No one “</a:t>
            </a:r>
            <a:r>
              <a:rPr lang="en-US" b="1" dirty="0">
                <a:latin typeface="Arial" panose="020B0604020202020204" pitchFamily="34" charset="0"/>
                <a:cs typeface="Arial" panose="020B0604020202020204" pitchFamily="34" charset="0"/>
              </a:rPr>
              <a:t>ripe for judgment</a:t>
            </a:r>
            <a:r>
              <a:rPr lang="en-US" dirty="0">
                <a:latin typeface="Arial" panose="020B0604020202020204" pitchFamily="34" charset="0"/>
                <a:cs typeface="Arial" panose="020B0604020202020204" pitchFamily="34" charset="0"/>
              </a:rPr>
              <a:t>” can enter the sanctuary.</a:t>
            </a:r>
          </a:p>
          <a:p>
            <a:pPr>
              <a:spcBef>
                <a:spcPts val="0"/>
              </a:spcBef>
            </a:pPr>
            <a:r>
              <a:rPr lang="en-US" b="1" dirty="0">
                <a:latin typeface="Arial" panose="020B0604020202020204" pitchFamily="34" charset="0"/>
                <a:cs typeface="Arial" panose="020B0604020202020204" pitchFamily="34" charset="0"/>
              </a:rPr>
              <a:t>Repentance</a:t>
            </a:r>
            <a:r>
              <a:rPr lang="en-US" dirty="0">
                <a:latin typeface="Arial" panose="020B0604020202020204" pitchFamily="34" charset="0"/>
                <a:cs typeface="Arial" panose="020B0604020202020204" pitchFamily="34" charset="0"/>
              </a:rPr>
              <a:t> time has passed!</a:t>
            </a:r>
          </a:p>
          <a:p>
            <a:pPr>
              <a:spcBef>
                <a:spcPts val="0"/>
              </a:spcBef>
            </a:pPr>
            <a:r>
              <a:rPr lang="en-US" dirty="0">
                <a:latin typeface="Arial" panose="020B0604020202020204" pitchFamily="34" charset="0"/>
                <a:cs typeface="Arial" panose="020B0604020202020204" pitchFamily="34" charset="0"/>
              </a:rPr>
              <a:t>God is </a:t>
            </a:r>
            <a:r>
              <a:rPr lang="en-US" b="1" dirty="0">
                <a:latin typeface="Arial" panose="020B0604020202020204" pitchFamily="34" charset="0"/>
                <a:cs typeface="Arial" panose="020B0604020202020204" pitchFamily="34" charset="0"/>
              </a:rPr>
              <a:t>longsuffering, </a:t>
            </a:r>
            <a:r>
              <a:rPr lang="en-US" dirty="0">
                <a:latin typeface="Arial" panose="020B0604020202020204" pitchFamily="34" charset="0"/>
                <a:cs typeface="Arial" panose="020B0604020202020204" pitchFamily="34" charset="0"/>
              </a:rPr>
              <a:t>but His patience can run out. (cf. 2 Peter 3)</a:t>
            </a:r>
          </a:p>
          <a:p>
            <a:pPr>
              <a:spcBef>
                <a:spcPts val="0"/>
              </a:spcBef>
            </a:pPr>
            <a:r>
              <a:rPr lang="en-US" dirty="0">
                <a:latin typeface="Arial" panose="020B0604020202020204" pitchFamily="34" charset="0"/>
                <a:cs typeface="Arial" panose="020B0604020202020204" pitchFamily="34" charset="0"/>
              </a:rPr>
              <a:t>Indeed, it is a fearful thing </a:t>
            </a:r>
            <a:r>
              <a:rPr lang="en-US" i="1" dirty="0">
                <a:latin typeface="Arial" panose="020B0604020202020204" pitchFamily="34" charset="0"/>
                <a:cs typeface="Arial" panose="020B0604020202020204" pitchFamily="34" charset="0"/>
              </a:rPr>
              <a:t>“to fall into the hands of the living God”</a:t>
            </a:r>
            <a:r>
              <a:rPr lang="en-US" dirty="0">
                <a:latin typeface="Arial" panose="020B0604020202020204" pitchFamily="34" charset="0"/>
                <a:cs typeface="Arial" panose="020B0604020202020204" pitchFamily="34" charset="0"/>
              </a:rPr>
              <a:t> (Hebrews 10:29, 31).</a:t>
            </a:r>
          </a:p>
          <a:p>
            <a:pPr>
              <a:spcBef>
                <a:spcPts val="0"/>
              </a:spcBef>
            </a:pPr>
            <a:r>
              <a:rPr lang="en-US" dirty="0">
                <a:latin typeface="Arial" panose="020B0604020202020204" pitchFamily="34" charset="0"/>
                <a:cs typeface="Arial" panose="020B0604020202020204" pitchFamily="34" charset="0"/>
              </a:rPr>
              <a:t>Once the </a:t>
            </a:r>
            <a:r>
              <a:rPr lang="en-US" b="1" dirty="0">
                <a:latin typeface="Arial" panose="020B0604020202020204" pitchFamily="34" charset="0"/>
                <a:cs typeface="Arial" panose="020B0604020202020204" pitchFamily="34" charset="0"/>
              </a:rPr>
              <a:t>hour of judgment </a:t>
            </a:r>
            <a:r>
              <a:rPr lang="en-US" dirty="0">
                <a:latin typeface="Arial" panose="020B0604020202020204" pitchFamily="34" charset="0"/>
                <a:cs typeface="Arial" panose="020B0604020202020204" pitchFamily="34" charset="0"/>
              </a:rPr>
              <a:t>arrives, it will be too late to seek divine mercy – the </a:t>
            </a:r>
            <a:r>
              <a:rPr lang="en-US" b="1" dirty="0">
                <a:latin typeface="Arial" panose="020B0604020202020204" pitchFamily="34" charset="0"/>
                <a:cs typeface="Arial" panose="020B0604020202020204" pitchFamily="34" charset="0"/>
              </a:rPr>
              <a:t>door will be shut!</a:t>
            </a:r>
          </a:p>
          <a:p>
            <a:pPr lvl="1">
              <a:spcBef>
                <a:spcPts val="0"/>
              </a:spcBef>
            </a:pPr>
            <a:r>
              <a:rPr lang="en-US" b="1" dirty="0">
                <a:latin typeface="Arial" panose="020B0604020202020204" pitchFamily="34" charset="0"/>
                <a:cs typeface="Arial" panose="020B0604020202020204" pitchFamily="34" charset="0"/>
              </a:rPr>
              <a:t>Matthew 25:10-13</a:t>
            </a:r>
            <a:endParaRPr lang="en-US"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D8BAA356-D261-4093-9667-6C8BC24CA95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
        <p:nvSpPr>
          <p:cNvPr id="8" name="Title 1">
            <a:extLst>
              <a:ext uri="{FF2B5EF4-FFF2-40B4-BE49-F238E27FC236}">
                <a16:creationId xmlns:a16="http://schemas.microsoft.com/office/drawing/2014/main" id="{30007579-A6C9-435F-B0A6-4B77CF4C0186}"/>
              </a:ext>
            </a:extLst>
          </p:cNvPr>
          <p:cNvSpPr>
            <a:spLocks noGrp="1"/>
          </p:cNvSpPr>
          <p:nvPr>
            <p:ph type="title"/>
          </p:nvPr>
        </p:nvSpPr>
        <p:spPr>
          <a:xfrm>
            <a:off x="94268" y="575473"/>
            <a:ext cx="8974318" cy="754053"/>
          </a:xfrm>
        </p:spPr>
        <p:txBody>
          <a:bodyPr wrap="square">
            <a:spAutoFit/>
          </a:bodyPr>
          <a:lstStyle/>
          <a:p>
            <a:r>
              <a:rPr lang="en-US" sz="4300" b="1" u="sng" dirty="0">
                <a:latin typeface="Arial" panose="020B0604020202020204" pitchFamily="34" charset="0"/>
                <a:cs typeface="Arial" panose="020B0604020202020204" pitchFamily="34" charset="0"/>
              </a:rPr>
              <a:t>Commissioning the Seven Angels</a:t>
            </a:r>
          </a:p>
        </p:txBody>
      </p:sp>
    </p:spTree>
    <p:extLst>
      <p:ext uri="{BB962C8B-B14F-4D97-AF65-F5344CB8AC3E}">
        <p14:creationId xmlns:p14="http://schemas.microsoft.com/office/powerpoint/2010/main" val="38252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Revelation 15:2</a:t>
            </a:r>
          </a:p>
        </p:txBody>
      </p:sp>
      <p:pic>
        <p:nvPicPr>
          <p:cNvPr id="4" name="Content Placeholder 3"/>
          <p:cNvPicPr>
            <a:picLocks noGrp="1" noChangeAspect="1" noChangeArrowheads="1"/>
          </p:cNvPicPr>
          <p:nvPr>
            <p:ph idx="1"/>
          </p:nvPr>
        </p:nvPicPr>
        <p:blipFill>
          <a:blip r:embed="rId2"/>
          <a:srcRect/>
          <a:stretch>
            <a:fillRect/>
          </a:stretch>
        </p:blipFill>
        <p:spPr bwMode="auto">
          <a:xfrm>
            <a:off x="685800" y="1600202"/>
            <a:ext cx="7772400" cy="4525963"/>
          </a:xfrm>
          <a:prstGeom prst="rect">
            <a:avLst/>
          </a:prstGeom>
          <a:noFill/>
          <a:ln w="9525">
            <a:noFill/>
            <a:miter lim="800000"/>
            <a:headEnd/>
            <a:tailEnd/>
          </a:ln>
        </p:spPr>
      </p:pic>
      <p:sp>
        <p:nvSpPr>
          <p:cNvPr id="5" name="TextBox 4"/>
          <p:cNvSpPr txBox="1"/>
          <p:nvPr/>
        </p:nvSpPr>
        <p:spPr>
          <a:xfrm>
            <a:off x="1600200" y="1905240"/>
            <a:ext cx="5943600" cy="2862322"/>
          </a:xfrm>
          <a:prstGeom prst="rect">
            <a:avLst/>
          </a:prstGeom>
          <a:noFill/>
        </p:spPr>
        <p:txBody>
          <a:bodyPr wrap="square" rtlCol="0">
            <a:spAutoFit/>
          </a:bodyPr>
          <a:lstStyle/>
          <a:p>
            <a:pPr algn="ctr"/>
            <a:r>
              <a:rPr lang="en-US" sz="3000" i="1" dirty="0">
                <a:latin typeface="Arial Narrow" panose="020B0606020202030204" pitchFamily="34" charset="0"/>
              </a:rPr>
              <a:t>“</a:t>
            </a:r>
            <a:r>
              <a:rPr lang="en-US" sz="3000" b="1" i="1" dirty="0">
                <a:latin typeface="Arial Narrow" panose="020B0606020202030204" pitchFamily="34" charset="0"/>
              </a:rPr>
              <a:t>And I saw as it were a </a:t>
            </a:r>
            <a:r>
              <a:rPr lang="en-US" sz="3000" b="1" i="1" u="sng" dirty="0">
                <a:latin typeface="Arial Narrow" panose="020B0606020202030204" pitchFamily="34" charset="0"/>
              </a:rPr>
              <a:t>sea of glass </a:t>
            </a:r>
            <a:r>
              <a:rPr lang="en-US" sz="3000" b="1" i="1" dirty="0">
                <a:latin typeface="Arial Narrow" panose="020B0606020202030204" pitchFamily="34" charset="0"/>
              </a:rPr>
              <a:t>mingled with fire; and them that come off victorious from the beast, and from his image, and from the number of his name, standing by the sea of glass, </a:t>
            </a:r>
            <a:r>
              <a:rPr lang="en-US" sz="3000" b="1" i="1" u="sng" dirty="0">
                <a:latin typeface="Arial Narrow" panose="020B0606020202030204" pitchFamily="34" charset="0"/>
              </a:rPr>
              <a:t>having harps of God</a:t>
            </a:r>
            <a:r>
              <a:rPr lang="en-US" sz="3000" i="1" dirty="0">
                <a:latin typeface="Arial Narrow" panose="020B0606020202030204" pitchFamily="34" charset="0"/>
              </a:rPr>
              <a:t>.”</a:t>
            </a:r>
          </a:p>
        </p:txBody>
      </p:sp>
      <p:sp>
        <p:nvSpPr>
          <p:cNvPr id="6" name="Rectangle 5">
            <a:extLst>
              <a:ext uri="{FF2B5EF4-FFF2-40B4-BE49-F238E27FC236}">
                <a16:creationId xmlns:a16="http://schemas.microsoft.com/office/drawing/2014/main" id="{3A58BC51-1650-4B58-AE57-BE7C6250054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
        <p:nvSpPr>
          <p:cNvPr id="7" name="Speech Bubble: Oval 6">
            <a:extLst>
              <a:ext uri="{FF2B5EF4-FFF2-40B4-BE49-F238E27FC236}">
                <a16:creationId xmlns:a16="http://schemas.microsoft.com/office/drawing/2014/main" id="{84062245-E94F-4D91-B3EA-EBF70B36B2B7}"/>
              </a:ext>
            </a:extLst>
          </p:cNvPr>
          <p:cNvSpPr/>
          <p:nvPr/>
        </p:nvSpPr>
        <p:spPr>
          <a:xfrm>
            <a:off x="197967" y="684745"/>
            <a:ext cx="1933575" cy="908864"/>
          </a:xfrm>
          <a:prstGeom prst="wedgeEllipseCallout">
            <a:avLst>
              <a:gd name="adj1" fmla="val 54044"/>
              <a:gd name="adj2" fmla="val 152674"/>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a:t>Revelation 4:6</a:t>
            </a:r>
          </a:p>
        </p:txBody>
      </p:sp>
      <p:sp>
        <p:nvSpPr>
          <p:cNvPr id="9" name="Speech Bubble: Oval 8">
            <a:extLst>
              <a:ext uri="{FF2B5EF4-FFF2-40B4-BE49-F238E27FC236}">
                <a16:creationId xmlns:a16="http://schemas.microsoft.com/office/drawing/2014/main" id="{DC914507-B65C-47E3-AAC1-96B472E96EFF}"/>
              </a:ext>
            </a:extLst>
          </p:cNvPr>
          <p:cNvSpPr/>
          <p:nvPr/>
        </p:nvSpPr>
        <p:spPr>
          <a:xfrm>
            <a:off x="94760" y="3985187"/>
            <a:ext cx="1933575" cy="1298377"/>
          </a:xfrm>
          <a:prstGeom prst="wedgeEllipseCallout">
            <a:avLst>
              <a:gd name="adj1" fmla="val 93453"/>
              <a:gd name="adj2" fmla="val -30784"/>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dirty="0"/>
              <a:t>Revelation 5:8; 14:2; 15:2</a:t>
            </a:r>
          </a:p>
        </p:txBody>
      </p:sp>
    </p:spTree>
    <p:extLst>
      <p:ext uri="{BB962C8B-B14F-4D97-AF65-F5344CB8AC3E}">
        <p14:creationId xmlns:p14="http://schemas.microsoft.com/office/powerpoint/2010/main" val="3354084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1000" fill="hold"/>
                                        <p:tgtEl>
                                          <p:spTgt spid="7"/>
                                        </p:tgtEl>
                                        <p:attrNameLst>
                                          <p:attrName>ppt_w</p:attrName>
                                        </p:attrNameLst>
                                      </p:cBhvr>
                                      <p:tavLst>
                                        <p:tav tm="0">
                                          <p:val>
                                            <p:fltVal val="0"/>
                                          </p:val>
                                        </p:tav>
                                        <p:tav tm="100000">
                                          <p:val>
                                            <p:strVal val="#ppt_w"/>
                                          </p:val>
                                        </p:tav>
                                      </p:tavLst>
                                    </p:anim>
                                    <p:anim calcmode="lin" valueType="num">
                                      <p:cBhvr>
                                        <p:cTn id="14" dur="1000" fill="hold"/>
                                        <p:tgtEl>
                                          <p:spTgt spid="7"/>
                                        </p:tgtEl>
                                        <p:attrNameLst>
                                          <p:attrName>ppt_h</p:attrName>
                                        </p:attrNameLst>
                                      </p:cBhvr>
                                      <p:tavLst>
                                        <p:tav tm="0">
                                          <p:val>
                                            <p:fltVal val="0"/>
                                          </p:val>
                                        </p:tav>
                                        <p:tav tm="100000">
                                          <p:val>
                                            <p:strVal val="#ppt_h"/>
                                          </p:val>
                                        </p:tav>
                                      </p:tavLst>
                                    </p:anim>
                                    <p:anim calcmode="lin" valueType="num">
                                      <p:cBhvr>
                                        <p:cTn id="15" dur="1000" fill="hold"/>
                                        <p:tgtEl>
                                          <p:spTgt spid="7"/>
                                        </p:tgtEl>
                                        <p:attrNameLst>
                                          <p:attrName>style.rotation</p:attrName>
                                        </p:attrNameLst>
                                      </p:cBhvr>
                                      <p:tavLst>
                                        <p:tav tm="0">
                                          <p:val>
                                            <p:fltVal val="90"/>
                                          </p:val>
                                        </p:tav>
                                        <p:tav tm="100000">
                                          <p:val>
                                            <p:fltVal val="0"/>
                                          </p:val>
                                        </p:tav>
                                      </p:tavLst>
                                    </p:anim>
                                    <p:animEffect transition="in" filter="fade">
                                      <p:cBhvr>
                                        <p:cTn id="16" dur="1000"/>
                                        <p:tgtEl>
                                          <p:spTgt spid="7"/>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1000" fill="hold"/>
                                        <p:tgtEl>
                                          <p:spTgt spid="9"/>
                                        </p:tgtEl>
                                        <p:attrNameLst>
                                          <p:attrName>ppt_w</p:attrName>
                                        </p:attrNameLst>
                                      </p:cBhvr>
                                      <p:tavLst>
                                        <p:tav tm="0">
                                          <p:val>
                                            <p:fltVal val="0"/>
                                          </p:val>
                                        </p:tav>
                                        <p:tav tm="100000">
                                          <p:val>
                                            <p:strVal val="#ppt_w"/>
                                          </p:val>
                                        </p:tav>
                                      </p:tavLst>
                                    </p:anim>
                                    <p:anim calcmode="lin" valueType="num">
                                      <p:cBhvr>
                                        <p:cTn id="20" dur="1000" fill="hold"/>
                                        <p:tgtEl>
                                          <p:spTgt spid="9"/>
                                        </p:tgtEl>
                                        <p:attrNameLst>
                                          <p:attrName>ppt_h</p:attrName>
                                        </p:attrNameLst>
                                      </p:cBhvr>
                                      <p:tavLst>
                                        <p:tav tm="0">
                                          <p:val>
                                            <p:fltVal val="0"/>
                                          </p:val>
                                        </p:tav>
                                        <p:tav tm="100000">
                                          <p:val>
                                            <p:strVal val="#ppt_h"/>
                                          </p:val>
                                        </p:tav>
                                      </p:tavLst>
                                    </p:anim>
                                    <p:anim calcmode="lin" valueType="num">
                                      <p:cBhvr>
                                        <p:cTn id="21" dur="1000" fill="hold"/>
                                        <p:tgtEl>
                                          <p:spTgt spid="9"/>
                                        </p:tgtEl>
                                        <p:attrNameLst>
                                          <p:attrName>style.rotation</p:attrName>
                                        </p:attrNameLst>
                                      </p:cBhvr>
                                      <p:tavLst>
                                        <p:tav tm="0">
                                          <p:val>
                                            <p:fltVal val="90"/>
                                          </p:val>
                                        </p:tav>
                                        <p:tav tm="100000">
                                          <p:val>
                                            <p:fltVal val="0"/>
                                          </p:val>
                                        </p:tav>
                                      </p:tavLst>
                                    </p:anim>
                                    <p:animEffect transition="in" filter="fade">
                                      <p:cBhvr>
                                        <p:cTn id="2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The Victors Over the Beast</a:t>
            </a:r>
            <a:r>
              <a:rPr lang="en-US" b="1" dirty="0">
                <a:latin typeface="Arial" panose="020B0604020202020204" pitchFamily="34" charset="0"/>
                <a:cs typeface="Arial" panose="020B0604020202020204" pitchFamily="34" charset="0"/>
              </a:rPr>
              <a:t>!</a:t>
            </a:r>
          </a:p>
        </p:txBody>
      </p:sp>
      <p:sp>
        <p:nvSpPr>
          <p:cNvPr id="3" name="Content Placeholder 2"/>
          <p:cNvSpPr>
            <a:spLocks noGrp="1"/>
          </p:cNvSpPr>
          <p:nvPr>
            <p:ph idx="1"/>
          </p:nvPr>
        </p:nvSpPr>
        <p:spPr>
          <a:xfrm>
            <a:off x="457200" y="1600200"/>
            <a:ext cx="8229600" cy="3705630"/>
          </a:xfrm>
          <a:solidFill>
            <a:schemeClr val="bg1"/>
          </a:solidFill>
          <a:ln w="38100">
            <a:noFill/>
          </a:ln>
        </p:spPr>
        <p:txBody>
          <a:bodyPr>
            <a:spAutoFit/>
          </a:bodyPr>
          <a:lstStyle/>
          <a:p>
            <a:r>
              <a:rPr lang="en-US" dirty="0">
                <a:latin typeface="Arial" panose="020B0604020202020204" pitchFamily="34" charset="0"/>
                <a:cs typeface="Arial" panose="020B0604020202020204" pitchFamily="34" charset="0"/>
              </a:rPr>
              <a:t>John sees the saints who have died as </a:t>
            </a:r>
            <a:r>
              <a:rPr lang="en-US" b="1" dirty="0">
                <a:latin typeface="Arial" panose="020B0604020202020204" pitchFamily="34" charset="0"/>
                <a:cs typeface="Arial" panose="020B0604020202020204" pitchFamily="34" charset="0"/>
              </a:rPr>
              <a:t>martyrs</a:t>
            </a:r>
            <a:r>
              <a:rPr lang="en-US" dirty="0">
                <a:latin typeface="Arial" panose="020B0604020202020204" pitchFamily="34" charset="0"/>
                <a:cs typeface="Arial" panose="020B0604020202020204" pitchFamily="34" charset="0"/>
              </a:rPr>
              <a:t> in the Roman persecution.</a:t>
            </a:r>
          </a:p>
          <a:p>
            <a:pPr>
              <a:spcBef>
                <a:spcPts val="1200"/>
              </a:spcBef>
            </a:pPr>
            <a:r>
              <a:rPr lang="en-US" dirty="0">
                <a:latin typeface="Arial" panose="020B0604020202020204" pitchFamily="34" charset="0"/>
                <a:cs typeface="Arial" panose="020B0604020202020204" pitchFamily="34" charset="0"/>
              </a:rPr>
              <a:t>They were:</a:t>
            </a:r>
          </a:p>
          <a:p>
            <a:pPr lvl="1"/>
            <a:r>
              <a:rPr lang="en-US" i="1" dirty="0">
                <a:latin typeface="Arial" panose="020B0604020202020204" pitchFamily="34" charset="0"/>
                <a:cs typeface="Arial" panose="020B0604020202020204" pitchFamily="34" charset="0"/>
              </a:rPr>
              <a:t>Standing</a:t>
            </a:r>
            <a:r>
              <a:rPr lang="en-US" b="1" i="1"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On the sea of glass mingled with fire</a:t>
            </a:r>
            <a:r>
              <a:rPr lang="en-US" i="1" dirty="0">
                <a:latin typeface="Arial" panose="020B0604020202020204" pitchFamily="34" charset="0"/>
                <a:cs typeface="Arial" panose="020B0604020202020204" pitchFamily="34" charset="0"/>
              </a:rPr>
              <a:t>” </a:t>
            </a:r>
            <a:r>
              <a:rPr lang="en-US" b="1" i="1" dirty="0">
                <a:latin typeface="Arial" panose="020B0604020202020204" pitchFamily="34" charset="0"/>
                <a:cs typeface="Arial" panose="020B0604020202020204" pitchFamily="34" charset="0"/>
              </a:rPr>
              <a:t>(suffering)</a:t>
            </a:r>
          </a:p>
          <a:p>
            <a:pPr lvl="1"/>
            <a:r>
              <a:rPr lang="en-US" i="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Having harps of God</a:t>
            </a:r>
            <a:r>
              <a:rPr lang="en-US" i="1" dirty="0">
                <a:latin typeface="Arial" panose="020B0604020202020204" pitchFamily="34" charset="0"/>
                <a:cs typeface="Arial" panose="020B0604020202020204" pitchFamily="34" charset="0"/>
              </a:rPr>
              <a:t>” to give praise to God</a:t>
            </a:r>
          </a:p>
          <a:p>
            <a:pPr lvl="1"/>
            <a:r>
              <a:rPr lang="en-US" dirty="0">
                <a:latin typeface="Arial" panose="020B0604020202020204" pitchFamily="34" charset="0"/>
                <a:cs typeface="Arial" panose="020B0604020202020204" pitchFamily="34" charset="0"/>
              </a:rPr>
              <a:t>Moving closer to the throne</a:t>
            </a:r>
          </a:p>
        </p:txBody>
      </p:sp>
      <p:sp>
        <p:nvSpPr>
          <p:cNvPr id="4" name="Rectangle 3">
            <a:extLst>
              <a:ext uri="{FF2B5EF4-FFF2-40B4-BE49-F238E27FC236}">
                <a16:creationId xmlns:a16="http://schemas.microsoft.com/office/drawing/2014/main" id="{21EB48E6-17D9-4B66-BF49-6D57590BD6A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296051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154984"/>
          </a:xfrm>
          <a:solidFill>
            <a:schemeClr val="bg1"/>
          </a:solidFill>
          <a:ln w="38100">
            <a:noFill/>
          </a:ln>
        </p:spPr>
        <p:txBody>
          <a:bodyPr>
            <a:spAutoFit/>
          </a:bodyPr>
          <a:lstStyle/>
          <a:p>
            <a:r>
              <a:rPr lang="en-US" dirty="0">
                <a:latin typeface="Arial" panose="020B0604020202020204" pitchFamily="34" charset="0"/>
                <a:cs typeface="Arial" panose="020B0604020202020204" pitchFamily="34" charset="0"/>
              </a:rPr>
              <a:t>Rome had intended to </a:t>
            </a:r>
            <a:r>
              <a:rPr lang="en-US" b="1" dirty="0">
                <a:latin typeface="Arial" panose="020B0604020202020204" pitchFamily="34" charset="0"/>
                <a:cs typeface="Arial" panose="020B0604020202020204" pitchFamily="34" charset="0"/>
              </a:rPr>
              <a:t>destroy</a:t>
            </a:r>
            <a:r>
              <a:rPr lang="en-US" dirty="0">
                <a:latin typeface="Arial" panose="020B0604020202020204" pitchFamily="34" charset="0"/>
                <a:cs typeface="Arial" panose="020B0604020202020204" pitchFamily="34" charset="0"/>
              </a:rPr>
              <a:t> these people.</a:t>
            </a:r>
          </a:p>
          <a:p>
            <a:pPr>
              <a:spcBef>
                <a:spcPts val="1200"/>
              </a:spcBef>
            </a:pPr>
            <a:r>
              <a:rPr lang="en-US" dirty="0">
                <a:latin typeface="Arial" panose="020B0604020202020204" pitchFamily="34" charset="0"/>
                <a:cs typeface="Arial" panose="020B0604020202020204" pitchFamily="34" charset="0"/>
              </a:rPr>
              <a:t>Yet, here they </a:t>
            </a:r>
            <a:r>
              <a:rPr lang="en-US" b="1" dirty="0">
                <a:latin typeface="Arial" panose="020B0604020202020204" pitchFamily="34" charset="0"/>
                <a:cs typeface="Arial" panose="020B0604020202020204" pitchFamily="34" charset="0"/>
              </a:rPr>
              <a:t>stand in victory</a:t>
            </a:r>
            <a:r>
              <a:rPr lang="en-US" dirty="0">
                <a:latin typeface="Arial" panose="020B0604020202020204" pitchFamily="34" charset="0"/>
                <a:cs typeface="Arial" panose="020B0604020202020204" pitchFamily="34" charset="0"/>
              </a:rPr>
              <a:t>!</a:t>
            </a:r>
          </a:p>
          <a:p>
            <a:pPr>
              <a:spcBef>
                <a:spcPts val="1200"/>
              </a:spcBef>
            </a:pPr>
            <a:r>
              <a:rPr lang="en-US" dirty="0">
                <a:latin typeface="Arial" panose="020B0604020202020204" pitchFamily="34" charset="0"/>
                <a:cs typeface="Arial" panose="020B0604020202020204" pitchFamily="34" charset="0"/>
              </a:rPr>
              <a:t>God has </a:t>
            </a:r>
            <a:r>
              <a:rPr lang="en-US" b="1" dirty="0">
                <a:latin typeface="Arial" panose="020B0604020202020204" pitchFamily="34" charset="0"/>
                <a:cs typeface="Arial" panose="020B0604020202020204" pitchFamily="34" charset="0"/>
              </a:rPr>
              <a:t>brought them through </a:t>
            </a:r>
            <a:r>
              <a:rPr lang="en-US" dirty="0">
                <a:latin typeface="Arial" panose="020B0604020202020204" pitchFamily="34" charset="0"/>
                <a:cs typeface="Arial" panose="020B0604020202020204" pitchFamily="34" charset="0"/>
              </a:rPr>
              <a:t>their ordeal!</a:t>
            </a:r>
          </a:p>
          <a:p>
            <a:pPr>
              <a:spcBef>
                <a:spcPts val="1200"/>
              </a:spcBef>
            </a:pPr>
            <a:r>
              <a:rPr lang="en-US" dirty="0">
                <a:latin typeface="Arial" panose="020B0604020202020204" pitchFamily="34" charset="0"/>
                <a:cs typeface="Arial" panose="020B0604020202020204" pitchFamily="34" charset="0"/>
              </a:rPr>
              <a:t>They’re standing in His </a:t>
            </a:r>
            <a:r>
              <a:rPr lang="en-US" b="1" dirty="0">
                <a:latin typeface="Arial" panose="020B0604020202020204" pitchFamily="34" charset="0"/>
                <a:cs typeface="Arial" panose="020B0604020202020204" pitchFamily="34" charset="0"/>
              </a:rPr>
              <a:t>very presence</a:t>
            </a:r>
            <a:r>
              <a:rPr lang="en-US" dirty="0">
                <a:latin typeface="Arial" panose="020B0604020202020204" pitchFamily="34" charset="0"/>
                <a:cs typeface="Arial" panose="020B0604020202020204" pitchFamily="34" charset="0"/>
              </a:rPr>
              <a:t>!</a:t>
            </a:r>
          </a:p>
          <a:p>
            <a:pPr>
              <a:spcBef>
                <a:spcPts val="1200"/>
              </a:spcBef>
            </a:pPr>
            <a:r>
              <a:rPr lang="en-US" b="1" cap="small" dirty="0">
                <a:latin typeface="Arial" panose="020B0604020202020204" pitchFamily="34" charset="0"/>
                <a:cs typeface="Arial" panose="020B0604020202020204" pitchFamily="34" charset="0"/>
              </a:rPr>
              <a:t>What are they doing? </a:t>
            </a:r>
            <a:r>
              <a:rPr lang="en-US" dirty="0">
                <a:latin typeface="Arial" panose="020B0604020202020204" pitchFamily="34" charset="0"/>
                <a:cs typeface="Arial" panose="020B0604020202020204" pitchFamily="34" charset="0"/>
              </a:rPr>
              <a:t>cf. Chapters 4-5</a:t>
            </a:r>
            <a:endParaRPr lang="en-US" b="1" cap="small" dirty="0">
              <a:latin typeface="Arial" panose="020B0604020202020204" pitchFamily="34" charset="0"/>
              <a:cs typeface="Arial" panose="020B0604020202020204" pitchFamily="34" charset="0"/>
            </a:endParaRPr>
          </a:p>
        </p:txBody>
      </p:sp>
      <p:sp>
        <p:nvSpPr>
          <p:cNvPr id="5"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The Victors Over the Beast</a:t>
            </a:r>
            <a:r>
              <a:rPr lang="en-US" b="1" dirty="0">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3C053BBB-D5C4-4502-AB50-29FD2E6A3F8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552082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u="sng" dirty="0">
                <a:solidFill>
                  <a:schemeClr val="tx2">
                    <a:lumMod val="50000"/>
                  </a:schemeClr>
                </a:solidFill>
                <a:latin typeface="Arial" panose="020B0604020202020204" pitchFamily="34" charset="0"/>
                <a:cs typeface="Arial" panose="020B0604020202020204" pitchFamily="34" charset="0"/>
              </a:rPr>
              <a:t>Revelation 15:3</a:t>
            </a:r>
          </a:p>
        </p:txBody>
      </p:sp>
      <p:pic>
        <p:nvPicPr>
          <p:cNvPr id="4" name="Content Placeholder 3"/>
          <p:cNvPicPr>
            <a:picLocks noGrp="1" noChangeAspect="1" noChangeArrowheads="1"/>
          </p:cNvPicPr>
          <p:nvPr>
            <p:ph idx="1"/>
          </p:nvPr>
        </p:nvPicPr>
        <p:blipFill>
          <a:blip r:embed="rId2"/>
          <a:srcRect/>
          <a:stretch>
            <a:fillRect/>
          </a:stretch>
        </p:blipFill>
        <p:spPr bwMode="auto">
          <a:xfrm>
            <a:off x="685800" y="1600202"/>
            <a:ext cx="7772400" cy="5143498"/>
          </a:xfrm>
          <a:prstGeom prst="rect">
            <a:avLst/>
          </a:prstGeom>
          <a:noFill/>
          <a:ln w="9525">
            <a:noFill/>
            <a:miter lim="800000"/>
            <a:headEnd/>
            <a:tailEnd/>
          </a:ln>
        </p:spPr>
      </p:pic>
      <p:sp>
        <p:nvSpPr>
          <p:cNvPr id="5" name="TextBox 4"/>
          <p:cNvSpPr txBox="1"/>
          <p:nvPr/>
        </p:nvSpPr>
        <p:spPr>
          <a:xfrm>
            <a:off x="1550051" y="2037762"/>
            <a:ext cx="5943600" cy="3293209"/>
          </a:xfrm>
          <a:prstGeom prst="rect">
            <a:avLst/>
          </a:prstGeom>
          <a:noFill/>
        </p:spPr>
        <p:txBody>
          <a:bodyPr wrap="square" rtlCol="0">
            <a:spAutoFit/>
          </a:bodyPr>
          <a:lstStyle/>
          <a:p>
            <a:pPr algn="ctr"/>
            <a:r>
              <a:rPr lang="en-US" sz="2800" i="1" dirty="0">
                <a:solidFill>
                  <a:srgbClr val="1F497D">
                    <a:lumMod val="50000"/>
                  </a:srgbClr>
                </a:solidFill>
                <a:latin typeface="Arial" panose="020B0604020202020204" pitchFamily="34" charset="0"/>
                <a:cs typeface="Arial" panose="020B0604020202020204" pitchFamily="34" charset="0"/>
              </a:rPr>
              <a:t>“</a:t>
            </a:r>
            <a:r>
              <a:rPr lang="en-US" sz="2800" b="1" i="1" dirty="0">
                <a:solidFill>
                  <a:srgbClr val="1F497D">
                    <a:lumMod val="50000"/>
                  </a:srgbClr>
                </a:solidFill>
                <a:latin typeface="Arial" panose="020B0604020202020204" pitchFamily="34" charset="0"/>
                <a:cs typeface="Arial" panose="020B0604020202020204" pitchFamily="34" charset="0"/>
              </a:rPr>
              <a:t>And </a:t>
            </a:r>
            <a:r>
              <a:rPr lang="en-US" sz="3200" b="1" i="1" u="sng" dirty="0">
                <a:solidFill>
                  <a:srgbClr val="1F497D">
                    <a:lumMod val="50000"/>
                  </a:srgbClr>
                </a:solidFill>
                <a:latin typeface="Arial" panose="020B0604020202020204" pitchFamily="34" charset="0"/>
                <a:cs typeface="Arial" panose="020B0604020202020204" pitchFamily="34" charset="0"/>
              </a:rPr>
              <a:t>they sing the song of Moses the servant of God, and the song of the Lamb</a:t>
            </a:r>
            <a:r>
              <a:rPr lang="en-US" sz="2800" b="1" i="1" dirty="0">
                <a:solidFill>
                  <a:srgbClr val="1F497D">
                    <a:lumMod val="50000"/>
                  </a:srgbClr>
                </a:solidFill>
                <a:latin typeface="Arial" panose="020B0604020202020204" pitchFamily="34" charset="0"/>
                <a:cs typeface="Arial" panose="020B0604020202020204" pitchFamily="34" charset="0"/>
              </a:rPr>
              <a:t>, saying, Great and marvellous are thy works, O Lord God, the Almighty; righteous and true are thy ways, thou King of the ages</a:t>
            </a:r>
            <a:r>
              <a:rPr lang="en-US" sz="2800" i="1" dirty="0">
                <a:solidFill>
                  <a:srgbClr val="1F497D">
                    <a:lumMod val="50000"/>
                  </a:srgbClr>
                </a:solidFill>
                <a:latin typeface="Arial" panose="020B0604020202020204" pitchFamily="34" charset="0"/>
                <a:cs typeface="Arial" panose="020B0604020202020204" pitchFamily="34" charset="0"/>
              </a:rPr>
              <a:t>.”</a:t>
            </a:r>
          </a:p>
        </p:txBody>
      </p:sp>
      <p:sp>
        <p:nvSpPr>
          <p:cNvPr id="6" name="Rectangle 5">
            <a:extLst>
              <a:ext uri="{FF2B5EF4-FFF2-40B4-BE49-F238E27FC236}">
                <a16:creationId xmlns:a16="http://schemas.microsoft.com/office/drawing/2014/main" id="{06835325-4867-4BEB-B0B0-DEDE4D12B26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15</a:t>
            </a:r>
          </a:p>
        </p:txBody>
      </p:sp>
      <p:sp>
        <p:nvSpPr>
          <p:cNvPr id="7" name="Speech Bubble: Oval 6">
            <a:extLst>
              <a:ext uri="{FF2B5EF4-FFF2-40B4-BE49-F238E27FC236}">
                <a16:creationId xmlns:a16="http://schemas.microsoft.com/office/drawing/2014/main" id="{A698DAA8-DC89-4CC9-9139-51F4F785D242}"/>
              </a:ext>
            </a:extLst>
          </p:cNvPr>
          <p:cNvSpPr/>
          <p:nvPr/>
        </p:nvSpPr>
        <p:spPr>
          <a:xfrm>
            <a:off x="509051" y="1007353"/>
            <a:ext cx="1611982" cy="698896"/>
          </a:xfrm>
          <a:prstGeom prst="wedgeEllipseCallout">
            <a:avLst>
              <a:gd name="adj1" fmla="val 43207"/>
              <a:gd name="adj2" fmla="val 126243"/>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fr-FR" dirty="0"/>
              <a:t>cf. Exodus 15:11 </a:t>
            </a:r>
            <a:endParaRPr lang="en-US" dirty="0"/>
          </a:p>
        </p:txBody>
      </p:sp>
      <p:sp>
        <p:nvSpPr>
          <p:cNvPr id="10" name="Speech Bubble: Oval 9">
            <a:extLst>
              <a:ext uri="{FF2B5EF4-FFF2-40B4-BE49-F238E27FC236}">
                <a16:creationId xmlns:a16="http://schemas.microsoft.com/office/drawing/2014/main" id="{97E9FEAA-A2EA-491A-B2D1-8D6433634894}"/>
              </a:ext>
            </a:extLst>
          </p:cNvPr>
          <p:cNvSpPr/>
          <p:nvPr/>
        </p:nvSpPr>
        <p:spPr>
          <a:xfrm>
            <a:off x="173689" y="5405779"/>
            <a:ext cx="2164158" cy="769441"/>
          </a:xfrm>
          <a:prstGeom prst="wedgeEllipseCallout">
            <a:avLst>
              <a:gd name="adj1" fmla="val 106253"/>
              <a:gd name="adj2" fmla="val -239440"/>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000" dirty="0"/>
              <a:t>Psalms 92:5; 98:1; 145:17</a:t>
            </a:r>
          </a:p>
        </p:txBody>
      </p:sp>
    </p:spTree>
    <p:extLst>
      <p:ext uri="{BB962C8B-B14F-4D97-AF65-F5344CB8AC3E}">
        <p14:creationId xmlns:p14="http://schemas.microsoft.com/office/powerpoint/2010/main" val="993514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par>
                                <p:cTn id="11" presetID="53"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fltVal val="0"/>
                                          </p:val>
                                        </p:tav>
                                        <p:tav tm="100000">
                                          <p:val>
                                            <p:strVal val="#ppt_h"/>
                                          </p:val>
                                        </p:tav>
                                      </p:tavLst>
                                    </p:anim>
                                    <p:animEffect transition="in" filter="fade">
                                      <p:cBhvr>
                                        <p:cTn id="15" dur="500"/>
                                        <p:tgtEl>
                                          <p:spTgt spid="7"/>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685800" y="1600202"/>
            <a:ext cx="7772400" cy="4525963"/>
          </a:xfrm>
          <a:prstGeom prst="rect">
            <a:avLst/>
          </a:prstGeom>
          <a:noFill/>
          <a:ln w="9525">
            <a:noFill/>
            <a:miter lim="800000"/>
            <a:headEnd/>
            <a:tailEnd/>
          </a:ln>
        </p:spPr>
      </p:pic>
      <p:sp>
        <p:nvSpPr>
          <p:cNvPr id="5" name="TextBox 4"/>
          <p:cNvSpPr txBox="1"/>
          <p:nvPr/>
        </p:nvSpPr>
        <p:spPr>
          <a:xfrm>
            <a:off x="1587759" y="1981200"/>
            <a:ext cx="5943600" cy="2677656"/>
          </a:xfrm>
          <a:prstGeom prst="rect">
            <a:avLst/>
          </a:prstGeom>
          <a:noFill/>
        </p:spPr>
        <p:txBody>
          <a:bodyPr wrap="square" rtlCol="0">
            <a:spAutoFit/>
          </a:bodyPr>
          <a:lstStyle/>
          <a:p>
            <a:pPr algn="ctr"/>
            <a:r>
              <a:rPr lang="en-US" sz="2800" i="1" dirty="0">
                <a:solidFill>
                  <a:srgbClr val="1F497D">
                    <a:lumMod val="50000"/>
                  </a:srgbClr>
                </a:solidFill>
                <a:latin typeface="Arial" panose="020B0604020202020204" pitchFamily="34" charset="0"/>
                <a:cs typeface="Arial" panose="020B0604020202020204" pitchFamily="34" charset="0"/>
              </a:rPr>
              <a:t>“</a:t>
            </a:r>
            <a:r>
              <a:rPr lang="en-US" sz="2800" b="1" i="1" u="sng" dirty="0">
                <a:solidFill>
                  <a:srgbClr val="1F497D">
                    <a:lumMod val="50000"/>
                  </a:srgbClr>
                </a:solidFill>
                <a:latin typeface="Arial" panose="020B0604020202020204" pitchFamily="34" charset="0"/>
                <a:cs typeface="Arial" panose="020B0604020202020204" pitchFamily="34" charset="0"/>
              </a:rPr>
              <a:t>Who shall not fear, O Lord, and glorify thy name</a:t>
            </a:r>
            <a:r>
              <a:rPr lang="en-US" sz="2800" b="1" i="1" dirty="0">
                <a:solidFill>
                  <a:srgbClr val="1F497D">
                    <a:lumMod val="50000"/>
                  </a:srgbClr>
                </a:solidFill>
                <a:latin typeface="Arial" panose="020B0604020202020204" pitchFamily="34" charset="0"/>
                <a:cs typeface="Arial" panose="020B0604020202020204" pitchFamily="34" charset="0"/>
              </a:rPr>
              <a:t>? for thou only art holy; for all the nations shall come and worship before thee; for thy righteous acts have been made manifest</a:t>
            </a:r>
            <a:r>
              <a:rPr lang="en-US" sz="2800" i="1" dirty="0">
                <a:solidFill>
                  <a:srgbClr val="1F497D">
                    <a:lumMod val="50000"/>
                  </a:srgbClr>
                </a:solidFill>
                <a:latin typeface="Arial" panose="020B0604020202020204" pitchFamily="34" charset="0"/>
                <a:cs typeface="Arial" panose="020B0604020202020204" pitchFamily="34" charset="0"/>
              </a:rPr>
              <a:t>.”</a:t>
            </a:r>
          </a:p>
        </p:txBody>
      </p:sp>
      <p:sp>
        <p:nvSpPr>
          <p:cNvPr id="6" name="Title 1"/>
          <p:cNvSpPr>
            <a:spLocks noGrp="1"/>
          </p:cNvSpPr>
          <p:nvPr>
            <p:ph type="title"/>
          </p:nvPr>
        </p:nvSpPr>
        <p:spPr>
          <a:xfrm>
            <a:off x="457200" y="461417"/>
            <a:ext cx="8229600" cy="769441"/>
          </a:xfrm>
        </p:spPr>
        <p:txBody>
          <a:bodyPr>
            <a:spAutoFit/>
          </a:bodyPr>
          <a:lstStyle/>
          <a:p>
            <a:r>
              <a:rPr lang="en-US" b="1" u="sng" dirty="0">
                <a:solidFill>
                  <a:schemeClr val="tx2">
                    <a:lumMod val="50000"/>
                  </a:schemeClr>
                </a:solidFill>
                <a:latin typeface="Arial" panose="020B0604020202020204" pitchFamily="34" charset="0"/>
                <a:cs typeface="Arial" panose="020B0604020202020204" pitchFamily="34" charset="0"/>
              </a:rPr>
              <a:t>Revelation 15:4</a:t>
            </a:r>
          </a:p>
        </p:txBody>
      </p:sp>
      <p:sp>
        <p:nvSpPr>
          <p:cNvPr id="7" name="Rectangle 6">
            <a:extLst>
              <a:ext uri="{FF2B5EF4-FFF2-40B4-BE49-F238E27FC236}">
                <a16:creationId xmlns:a16="http://schemas.microsoft.com/office/drawing/2014/main" id="{B3B64DA5-BB77-47FF-916E-D6892BFCA87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Revelation 15</a:t>
            </a:r>
          </a:p>
        </p:txBody>
      </p:sp>
      <p:sp>
        <p:nvSpPr>
          <p:cNvPr id="8" name="Speech Bubble: Oval 7">
            <a:extLst>
              <a:ext uri="{FF2B5EF4-FFF2-40B4-BE49-F238E27FC236}">
                <a16:creationId xmlns:a16="http://schemas.microsoft.com/office/drawing/2014/main" id="{42EE12F7-1A25-4ED8-A0AB-22478B2854A9}"/>
              </a:ext>
            </a:extLst>
          </p:cNvPr>
          <p:cNvSpPr/>
          <p:nvPr/>
        </p:nvSpPr>
        <p:spPr>
          <a:xfrm>
            <a:off x="56563" y="674402"/>
            <a:ext cx="1649690" cy="1163825"/>
          </a:xfrm>
          <a:prstGeom prst="wedgeEllipseCallout">
            <a:avLst>
              <a:gd name="adj1" fmla="val 62064"/>
              <a:gd name="adj2" fmla="val 88174"/>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fr-FR" dirty="0"/>
              <a:t>cf. Exodus 15:11; </a:t>
            </a:r>
            <a:r>
              <a:rPr lang="fr-FR" dirty="0" err="1"/>
              <a:t>Revelation</a:t>
            </a:r>
            <a:r>
              <a:rPr lang="fr-FR" dirty="0"/>
              <a:t> 13:4,7</a:t>
            </a:r>
            <a:endParaRPr lang="en-US" dirty="0"/>
          </a:p>
        </p:txBody>
      </p:sp>
      <p:sp>
        <p:nvSpPr>
          <p:cNvPr id="9" name="Speech Bubble: Oval 8">
            <a:extLst>
              <a:ext uri="{FF2B5EF4-FFF2-40B4-BE49-F238E27FC236}">
                <a16:creationId xmlns:a16="http://schemas.microsoft.com/office/drawing/2014/main" id="{762A761C-F344-442D-A77D-5E6EFF08AAD5}"/>
              </a:ext>
            </a:extLst>
          </p:cNvPr>
          <p:cNvSpPr/>
          <p:nvPr/>
        </p:nvSpPr>
        <p:spPr>
          <a:xfrm>
            <a:off x="300037" y="5073687"/>
            <a:ext cx="1971823" cy="1006603"/>
          </a:xfrm>
          <a:prstGeom prst="wedgeEllipseCallout">
            <a:avLst>
              <a:gd name="adj1" fmla="val 139203"/>
              <a:gd name="adj2" fmla="val -227689"/>
            </a:avLst>
          </a:prstGeom>
          <a:solidFill>
            <a:schemeClr val="accent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1800" b="0" i="0" u="none" strike="noStrike" baseline="0" dirty="0">
                <a:latin typeface="TimesNewRomanPSMT"/>
              </a:rPr>
              <a:t>Psalms 86:9;</a:t>
            </a:r>
            <a:br>
              <a:rPr lang="en-US" sz="1800" b="0" i="0" u="none" strike="noStrike" baseline="0" dirty="0">
                <a:latin typeface="TimesNewRomanPSMT"/>
              </a:rPr>
            </a:br>
            <a:r>
              <a:rPr lang="en-US" sz="1800" b="0" i="0" u="none" strike="noStrike" baseline="0" dirty="0">
                <a:latin typeface="TimesNewRomanPSMT"/>
              </a:rPr>
              <a:t>Jeremiah 10:7</a:t>
            </a:r>
            <a:endParaRPr lang="en-US" dirty="0"/>
          </a:p>
        </p:txBody>
      </p:sp>
    </p:spTree>
    <p:extLst>
      <p:ext uri="{BB962C8B-B14F-4D97-AF65-F5344CB8AC3E}">
        <p14:creationId xmlns:p14="http://schemas.microsoft.com/office/powerpoint/2010/main" val="4121420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par>
                                <p:cTn id="11" presetID="53" presetClass="entr" presetSubtype="16"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animEffect transition="in" filter="fade">
                                      <p:cBhvr>
                                        <p:cTn id="15" dur="500"/>
                                        <p:tgtEl>
                                          <p:spTgt spid="8"/>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500" fill="hold"/>
                                        <p:tgtEl>
                                          <p:spTgt spid="9"/>
                                        </p:tgtEl>
                                        <p:attrNameLst>
                                          <p:attrName>ppt_w</p:attrName>
                                        </p:attrNameLst>
                                      </p:cBhvr>
                                      <p:tavLst>
                                        <p:tav tm="0">
                                          <p:val>
                                            <p:fltVal val="0"/>
                                          </p:val>
                                        </p:tav>
                                        <p:tav tm="100000">
                                          <p:val>
                                            <p:strVal val="#ppt_w"/>
                                          </p:val>
                                        </p:tav>
                                      </p:tavLst>
                                    </p:anim>
                                    <p:anim calcmode="lin" valueType="num">
                                      <p:cBhvr>
                                        <p:cTn id="20" dur="500" fill="hold"/>
                                        <p:tgtEl>
                                          <p:spTgt spid="9"/>
                                        </p:tgtEl>
                                        <p:attrNameLst>
                                          <p:attrName>ppt_h</p:attrName>
                                        </p:attrNameLst>
                                      </p:cBhvr>
                                      <p:tavLst>
                                        <p:tav tm="0">
                                          <p:val>
                                            <p:fltVal val="0"/>
                                          </p:val>
                                        </p:tav>
                                        <p:tav tm="100000">
                                          <p:val>
                                            <p:strVal val="#ppt_h"/>
                                          </p:val>
                                        </p:tav>
                                      </p:tavLst>
                                    </p:anim>
                                    <p:animEffect transition="in" filter="fade">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Song of Victory</a:t>
            </a:r>
            <a:r>
              <a:rPr lang="en-US" b="1" dirty="0">
                <a:latin typeface="Arial" panose="020B0604020202020204" pitchFamily="34" charset="0"/>
                <a:cs typeface="Arial" panose="020B0604020202020204" pitchFamily="34" charset="0"/>
              </a:rPr>
              <a:t>!</a:t>
            </a:r>
          </a:p>
        </p:txBody>
      </p:sp>
      <p:sp>
        <p:nvSpPr>
          <p:cNvPr id="3" name="Content Placeholder 2"/>
          <p:cNvSpPr>
            <a:spLocks noGrp="1"/>
          </p:cNvSpPr>
          <p:nvPr>
            <p:ph idx="1"/>
          </p:nvPr>
        </p:nvSpPr>
        <p:spPr>
          <a:xfrm>
            <a:off x="457200" y="1600200"/>
            <a:ext cx="8229600" cy="4401205"/>
          </a:xfrm>
          <a:solidFill>
            <a:schemeClr val="bg1"/>
          </a:solidFill>
          <a:ln w="38100">
            <a:noFill/>
          </a:ln>
        </p:spPr>
        <p:txBody>
          <a:bodyPr>
            <a:spAutoFit/>
          </a:bodyPr>
          <a:lstStyle/>
          <a:p>
            <a:pPr>
              <a:spcBef>
                <a:spcPts val="1200"/>
              </a:spcBef>
            </a:pPr>
            <a:r>
              <a:rPr lang="en-US" sz="2800" dirty="0">
                <a:latin typeface="Arial Narrow" panose="020B0606020202030204" pitchFamily="34" charset="0"/>
              </a:rPr>
              <a:t>They sing the </a:t>
            </a:r>
            <a:r>
              <a:rPr lang="en-US" sz="2800" b="1" dirty="0">
                <a:latin typeface="Arial Narrow" panose="020B0606020202030204" pitchFamily="34" charset="0"/>
              </a:rPr>
              <a:t>Song of Moses and the Lamb</a:t>
            </a:r>
            <a:r>
              <a:rPr lang="en-US" sz="2800" dirty="0">
                <a:latin typeface="Arial Narrow" panose="020B0606020202030204" pitchFamily="34" charset="0"/>
              </a:rPr>
              <a:t>! Exodus 15:1,11</a:t>
            </a:r>
          </a:p>
          <a:p>
            <a:pPr>
              <a:spcBef>
                <a:spcPts val="1200"/>
              </a:spcBef>
            </a:pPr>
            <a:r>
              <a:rPr lang="en-US" sz="2800" b="1" dirty="0">
                <a:latin typeface="Arial Narrow" panose="020B0606020202030204" pitchFamily="34" charset="0"/>
              </a:rPr>
              <a:t>Moses</a:t>
            </a:r>
            <a:r>
              <a:rPr lang="en-US" sz="2800" dirty="0">
                <a:latin typeface="Arial Narrow" panose="020B0606020202030204" pitchFamily="34" charset="0"/>
              </a:rPr>
              <a:t> and </a:t>
            </a:r>
            <a:r>
              <a:rPr lang="en-US" sz="2800" b="1" dirty="0">
                <a:latin typeface="Arial Narrow" panose="020B0606020202030204" pitchFamily="34" charset="0"/>
              </a:rPr>
              <a:t>Jesus – </a:t>
            </a:r>
            <a:r>
              <a:rPr lang="en-US" sz="2800" dirty="0">
                <a:latin typeface="Arial Narrow" panose="020B0606020202030204" pitchFamily="34" charset="0"/>
              </a:rPr>
              <a:t>two great deliverers!</a:t>
            </a:r>
          </a:p>
          <a:p>
            <a:pPr lvl="1">
              <a:spcBef>
                <a:spcPts val="1200"/>
              </a:spcBef>
            </a:pPr>
            <a:r>
              <a:rPr lang="en-US" sz="2400" dirty="0">
                <a:latin typeface="Arial Narrow" panose="020B0606020202030204" pitchFamily="34" charset="0"/>
              </a:rPr>
              <a:t>Christ is our spiritual deliverer, and Moses was Israel’s physical deliverer when </a:t>
            </a:r>
            <a:r>
              <a:rPr lang="en-US" sz="2400" b="1" dirty="0">
                <a:latin typeface="Arial Narrow" panose="020B0606020202030204" pitchFamily="34" charset="0"/>
              </a:rPr>
              <a:t>he brought them out of Egypt.</a:t>
            </a:r>
          </a:p>
          <a:p>
            <a:pPr lvl="1">
              <a:spcBef>
                <a:spcPts val="1200"/>
              </a:spcBef>
            </a:pPr>
            <a:r>
              <a:rPr lang="en-US" sz="2400" dirty="0">
                <a:latin typeface="Arial Narrow" panose="020B0606020202030204" pitchFamily="34" charset="0"/>
              </a:rPr>
              <a:t>Jesus led New Testament Israel out of </a:t>
            </a:r>
            <a:r>
              <a:rPr lang="en-US" sz="2400" b="1" dirty="0">
                <a:latin typeface="Arial Narrow" panose="020B0606020202030204" pitchFamily="34" charset="0"/>
              </a:rPr>
              <a:t>Roman</a:t>
            </a:r>
            <a:r>
              <a:rPr lang="en-US" sz="2400" dirty="0">
                <a:latin typeface="Arial Narrow" panose="020B0606020202030204" pitchFamily="34" charset="0"/>
              </a:rPr>
              <a:t> </a:t>
            </a:r>
            <a:r>
              <a:rPr lang="en-US" sz="2400" b="1" dirty="0">
                <a:latin typeface="Arial Narrow" panose="020B0606020202030204" pitchFamily="34" charset="0"/>
              </a:rPr>
              <a:t>oppression</a:t>
            </a:r>
            <a:r>
              <a:rPr lang="en-US" sz="2400" dirty="0">
                <a:latin typeface="Arial Narrow" panose="020B0606020202030204" pitchFamily="34" charset="0"/>
              </a:rPr>
              <a:t>!</a:t>
            </a:r>
          </a:p>
          <a:p>
            <a:pPr>
              <a:spcBef>
                <a:spcPts val="1200"/>
              </a:spcBef>
            </a:pPr>
            <a:r>
              <a:rPr lang="en-US" sz="2800" dirty="0">
                <a:latin typeface="Arial Narrow" panose="020B0606020202030204" pitchFamily="34" charset="0"/>
              </a:rPr>
              <a:t>God’s righteous judgment is praised; the battle is not just between </a:t>
            </a:r>
            <a:r>
              <a:rPr lang="en-US" sz="2800" b="1" dirty="0">
                <a:latin typeface="Arial Narrow" panose="020B0606020202030204" pitchFamily="34" charset="0"/>
              </a:rPr>
              <a:t>Rome and the saints – </a:t>
            </a:r>
            <a:r>
              <a:rPr lang="en-US" sz="2800" dirty="0">
                <a:latin typeface="Arial Narrow" panose="020B0606020202030204" pitchFamily="34" charset="0"/>
              </a:rPr>
              <a:t>but between </a:t>
            </a:r>
            <a:r>
              <a:rPr lang="en-US" sz="2800" b="1" dirty="0">
                <a:latin typeface="Arial Narrow" panose="020B0606020202030204" pitchFamily="34" charset="0"/>
              </a:rPr>
              <a:t>God and the dragon</a:t>
            </a:r>
            <a:r>
              <a:rPr lang="en-US" sz="2800" dirty="0">
                <a:latin typeface="Arial Narrow" panose="020B0606020202030204" pitchFamily="34" charset="0"/>
              </a:rPr>
              <a:t>!</a:t>
            </a:r>
          </a:p>
        </p:txBody>
      </p:sp>
      <p:sp>
        <p:nvSpPr>
          <p:cNvPr id="4" name="Rectangle 3">
            <a:extLst>
              <a:ext uri="{FF2B5EF4-FFF2-40B4-BE49-F238E27FC236}">
                <a16:creationId xmlns:a16="http://schemas.microsoft.com/office/drawing/2014/main" id="{EB211D48-738A-4D57-A398-0E1AFEA56CE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3546845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975" y="1324631"/>
            <a:ext cx="8782050" cy="5324535"/>
          </a:xfrm>
          <a:solidFill>
            <a:schemeClr val="bg1"/>
          </a:solidFill>
          <a:ln w="38100">
            <a:noFill/>
          </a:ln>
        </p:spPr>
        <p:txBody>
          <a:bodyPr>
            <a:spAutoFit/>
          </a:bodyPr>
          <a:lstStyle/>
          <a:p>
            <a:pPr>
              <a:spcBef>
                <a:spcPts val="0"/>
              </a:spcBef>
            </a:pPr>
            <a:r>
              <a:rPr lang="en-US" dirty="0">
                <a:latin typeface="Arial" panose="020B0604020202020204" pitchFamily="34" charset="0"/>
                <a:cs typeface="Arial" panose="020B0604020202020204" pitchFamily="34" charset="0"/>
              </a:rPr>
              <a:t>Part of the song praises the </a:t>
            </a:r>
            <a:r>
              <a:rPr lang="en-US" b="1" dirty="0">
                <a:latin typeface="Arial" panose="020B0604020202020204" pitchFamily="34" charset="0"/>
                <a:cs typeface="Arial" panose="020B0604020202020204" pitchFamily="34" charset="0"/>
              </a:rPr>
              <a:t>awesome power </a:t>
            </a:r>
            <a:r>
              <a:rPr lang="en-US" dirty="0">
                <a:latin typeface="Arial" panose="020B0604020202020204" pitchFamily="34" charset="0"/>
                <a:cs typeface="Arial" panose="020B0604020202020204" pitchFamily="34" charset="0"/>
              </a:rPr>
              <a:t>God displayed in dealing </a:t>
            </a:r>
            <a:r>
              <a:rPr lang="en-US" b="1" dirty="0">
                <a:latin typeface="Arial" panose="020B0604020202020204" pitchFamily="34" charset="0"/>
                <a:cs typeface="Arial" panose="020B0604020202020204" pitchFamily="34" charset="0"/>
              </a:rPr>
              <a:t>righteously</a:t>
            </a:r>
            <a:r>
              <a:rPr lang="en-US" dirty="0">
                <a:latin typeface="Arial" panose="020B0604020202020204" pitchFamily="34" charset="0"/>
                <a:cs typeface="Arial" panose="020B0604020202020204" pitchFamily="34" charset="0"/>
              </a:rPr>
              <a:t> with the nations of men!</a:t>
            </a:r>
          </a:p>
          <a:p>
            <a:pPr>
              <a:spcBef>
                <a:spcPts val="0"/>
              </a:spcBef>
            </a:pPr>
            <a:r>
              <a:rPr lang="en-US" dirty="0">
                <a:latin typeface="Arial" panose="020B0604020202020204" pitchFamily="34" charset="0"/>
                <a:cs typeface="Arial" panose="020B0604020202020204" pitchFamily="34" charset="0"/>
              </a:rPr>
              <a:t>The same words are found in </a:t>
            </a:r>
            <a:r>
              <a:rPr lang="en-US" b="1" dirty="0">
                <a:latin typeface="Arial" panose="020B0604020202020204" pitchFamily="34" charset="0"/>
                <a:cs typeface="Arial" panose="020B0604020202020204" pitchFamily="34" charset="0"/>
              </a:rPr>
              <a:t>Psalms 92:5; 98:1; and 145:17.</a:t>
            </a:r>
          </a:p>
          <a:p>
            <a:pPr>
              <a:spcBef>
                <a:spcPts val="0"/>
              </a:spcBef>
            </a:pPr>
            <a:r>
              <a:rPr lang="en-US" dirty="0">
                <a:latin typeface="Arial" panose="020B0604020202020204" pitchFamily="34" charset="0"/>
                <a:cs typeface="Arial" panose="020B0604020202020204" pitchFamily="34" charset="0"/>
              </a:rPr>
              <a:t>Some believe a loving God has no spirit of vengeance – this is </a:t>
            </a:r>
            <a:r>
              <a:rPr lang="en-US" b="1" dirty="0">
                <a:latin typeface="Arial" panose="020B0604020202020204" pitchFamily="34" charset="0"/>
                <a:cs typeface="Arial" panose="020B0604020202020204" pitchFamily="34" charset="0"/>
              </a:rPr>
              <a:t>WRONG</a:t>
            </a:r>
            <a:r>
              <a:rPr lang="en-US" dirty="0">
                <a:latin typeface="Arial" panose="020B0604020202020204" pitchFamily="34" charset="0"/>
                <a:cs typeface="Arial" panose="020B0604020202020204" pitchFamily="34" charset="0"/>
              </a:rPr>
              <a:t>! (cf. Romans 3:23-26; 12:19; Hebrews 10:30-31).</a:t>
            </a:r>
          </a:p>
          <a:p>
            <a:pPr lvl="1">
              <a:spcBef>
                <a:spcPts val="0"/>
              </a:spcBef>
            </a:pPr>
            <a:r>
              <a:rPr lang="en-US" dirty="0">
                <a:latin typeface="Arial" panose="020B0604020202020204" pitchFamily="34" charset="0"/>
                <a:cs typeface="Arial" panose="020B0604020202020204" pitchFamily="34" charset="0"/>
              </a:rPr>
              <a:t>He gives every opportunity of repentance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(2 Peter 3:9), but judgment will come (cf. Romans 1:18; 2 Corinthians 5:10-11)</a:t>
            </a:r>
          </a:p>
        </p:txBody>
      </p:sp>
      <p:sp>
        <p:nvSpPr>
          <p:cNvPr id="6" name="Title 1"/>
          <p:cNvSpPr>
            <a:spLocks noGrp="1"/>
          </p:cNvSpPr>
          <p:nvPr>
            <p:ph type="title"/>
          </p:nvPr>
        </p:nvSpPr>
        <p:spPr>
          <a:xfrm>
            <a:off x="457200" y="461417"/>
            <a:ext cx="8229600" cy="769441"/>
          </a:xfrm>
        </p:spPr>
        <p:txBody>
          <a:bodyPr>
            <a:spAutoFit/>
          </a:bodyPr>
          <a:lstStyle/>
          <a:p>
            <a:r>
              <a:rPr lang="en-US" b="1" u="sng" dirty="0">
                <a:latin typeface="Arial" panose="020B0604020202020204" pitchFamily="34" charset="0"/>
                <a:cs typeface="Arial" panose="020B0604020202020204" pitchFamily="34" charset="0"/>
              </a:rPr>
              <a:t>Song of Victory</a:t>
            </a:r>
            <a:r>
              <a:rPr lang="en-US" b="1" dirty="0">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D9D37622-B2CA-4629-B11B-BB28C604084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Revelation 15</a:t>
            </a:r>
          </a:p>
        </p:txBody>
      </p:sp>
    </p:spTree>
    <p:extLst>
      <p:ext uri="{BB962C8B-B14F-4D97-AF65-F5344CB8AC3E}">
        <p14:creationId xmlns:p14="http://schemas.microsoft.com/office/powerpoint/2010/main" val="48753648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1709</TotalTime>
  <Words>1154</Words>
  <Application>Microsoft Office PowerPoint</Application>
  <PresentationFormat>On-screen Show (4:3)</PresentationFormat>
  <Paragraphs>116</Paragraphs>
  <Slides>20</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20</vt:i4>
      </vt:variant>
    </vt:vector>
  </HeadingPairs>
  <TitlesOfParts>
    <vt:vector size="28" baseType="lpstr">
      <vt:lpstr>Arial</vt:lpstr>
      <vt:lpstr>Arial Narrow</vt:lpstr>
      <vt:lpstr>Calibri</vt:lpstr>
      <vt:lpstr>Corbel</vt:lpstr>
      <vt:lpstr>Times New Roman</vt:lpstr>
      <vt:lpstr>TimesNewRomanPSMT</vt:lpstr>
      <vt:lpstr>1_Office Theme</vt:lpstr>
      <vt:lpstr>1_Depth</vt:lpstr>
      <vt:lpstr>A Study Of  The Book Of Revelation</vt:lpstr>
      <vt:lpstr>Another Angel</vt:lpstr>
      <vt:lpstr>Revelation 15:2</vt:lpstr>
      <vt:lpstr>The Victors Over the Beast!</vt:lpstr>
      <vt:lpstr>The Victors Over the Beast!</vt:lpstr>
      <vt:lpstr>Revelation 15:3</vt:lpstr>
      <vt:lpstr>Revelation 15:4</vt:lpstr>
      <vt:lpstr>Song of Victory!</vt:lpstr>
      <vt:lpstr>Song of Victory!</vt:lpstr>
      <vt:lpstr>Song of Victory!</vt:lpstr>
      <vt:lpstr>Compare: Philippians 2:10-11</vt:lpstr>
      <vt:lpstr>Revelation 15:5</vt:lpstr>
      <vt:lpstr>Revelation 15:6</vt:lpstr>
      <vt:lpstr>Revelation 15:7</vt:lpstr>
      <vt:lpstr>Revelation 15:8</vt:lpstr>
      <vt:lpstr>Commissioning the Seven Angels</vt:lpstr>
      <vt:lpstr>Commissioning the Seven Angels</vt:lpstr>
      <vt:lpstr>Commissioning the Seven Angels</vt:lpstr>
      <vt:lpstr>Commissioning the Seven Angels</vt:lpstr>
      <vt:lpstr>Commissioning the Seven Angels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42</cp:revision>
  <cp:lastPrinted>2021-04-07T04:03:22Z</cp:lastPrinted>
  <dcterms:created xsi:type="dcterms:W3CDTF">2021-03-13T02:35:02Z</dcterms:created>
  <dcterms:modified xsi:type="dcterms:W3CDTF">2021-04-07T04:11:03Z</dcterms:modified>
</cp:coreProperties>
</file>